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71" r:id="rId2"/>
    <p:sldId id="266" r:id="rId3"/>
    <p:sldId id="256" r:id="rId4"/>
    <p:sldId id="257" r:id="rId5"/>
    <p:sldId id="258" r:id="rId6"/>
    <p:sldId id="260" r:id="rId7"/>
    <p:sldId id="261" r:id="rId8"/>
    <p:sldId id="262" r:id="rId9"/>
    <p:sldId id="264" r:id="rId10"/>
    <p:sldId id="263" r:id="rId11"/>
  </p:sldIdLst>
  <p:sldSz cx="14630400" cy="8229600"/>
  <p:notesSz cx="8229600" cy="14630400"/>
  <p:embeddedFontLst>
    <p:embeddedFont>
      <p:font typeface="Arial Black" panose="020B0604020202020204" pitchFamily="34" charset="0"/>
      <p:bold r:id="rId13"/>
    </p:embeddedFont>
    <p:embeddedFont>
      <p:font typeface="Roboto" panose="02000000000000000000" pitchFamily="2" charset="0"/>
      <p:regular r:id="rId14"/>
      <p:bold r:id="rId15"/>
      <p:italic r:id="rId16"/>
      <p:boldItalic r:id="rId17"/>
    </p:embeddedFont>
    <p:embeddedFont>
      <p:font typeface="Roboto Mono Medium" pitchFamily="49"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1C1C"/>
    <a:srgbClr val="2121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09" autoAdjust="0"/>
    <p:restoredTop sz="94610"/>
  </p:normalViewPr>
  <p:slideViewPr>
    <p:cSldViewPr snapToGrid="0" snapToObjects="1">
      <p:cViewPr varScale="1">
        <p:scale>
          <a:sx n="69" d="100"/>
          <a:sy n="69" d="100"/>
        </p:scale>
        <p:origin x="797" y="67"/>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font" Target="fonts/font1.fntdata" /><Relationship Id="rId18" Type="http://schemas.openxmlformats.org/officeDocument/2006/relationships/font" Target="fonts/font6.fntdata" /><Relationship Id="rId3" Type="http://schemas.openxmlformats.org/officeDocument/2006/relationships/slide" Target="slides/slide2.xml" /><Relationship Id="rId21" Type="http://schemas.openxmlformats.org/officeDocument/2006/relationships/theme" Target="theme/theme1.xml" /><Relationship Id="rId7" Type="http://schemas.openxmlformats.org/officeDocument/2006/relationships/slide" Target="slides/slide6.xml" /><Relationship Id="rId12" Type="http://schemas.openxmlformats.org/officeDocument/2006/relationships/notesMaster" Target="notesMasters/notesMaster1.xml" /><Relationship Id="rId17" Type="http://schemas.openxmlformats.org/officeDocument/2006/relationships/font" Target="fonts/font5.fntdata" /><Relationship Id="rId2" Type="http://schemas.openxmlformats.org/officeDocument/2006/relationships/slide" Target="slides/slide1.xml" /><Relationship Id="rId16" Type="http://schemas.openxmlformats.org/officeDocument/2006/relationships/font" Target="fonts/font4.fntdata" /><Relationship Id="rId20"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font" Target="fonts/font3.fntdata" /><Relationship Id="rId10" Type="http://schemas.openxmlformats.org/officeDocument/2006/relationships/slide" Target="slides/slide9.xml" /><Relationship Id="rId19"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font" Target="fonts/font2.fntdata" /><Relationship Id="rId22" Type="http://schemas.openxmlformats.org/officeDocument/2006/relationships/tableStyles" Target="tableStyles.xml" /></Relationships>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22717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5" Type="http://schemas.openxmlformats.org/officeDocument/2006/relationships/slideLayout" Target="../slideLayouts/slideLayout5.xml" /><Relationship Id="rId10" Type="http://schemas.openxmlformats.org/officeDocument/2006/relationships/theme" Target="../theme/theme1.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7.xml" /><Relationship Id="rId1" Type="http://schemas.openxmlformats.org/officeDocument/2006/relationships/slideLayout" Target="../slideLayouts/slideLayout9.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xml"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3" Type="http://schemas.openxmlformats.org/officeDocument/2006/relationships/image" Target="../media/image4.jpeg" /><Relationship Id="rId2" Type="http://schemas.openxmlformats.org/officeDocument/2006/relationships/notesSlide" Target="../notesSlides/notesSlide3.xml" /><Relationship Id="rId1" Type="http://schemas.openxmlformats.org/officeDocument/2006/relationships/slideLayout" Target="../slideLayouts/slideLayout4.xml" /></Relationships>
</file>

<file path=ppt/slides/_rels/slide6.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4.xml" /><Relationship Id="rId1" Type="http://schemas.openxmlformats.org/officeDocument/2006/relationships/slideLayout" Target="../slideLayouts/slideLayout6.xml" /></Relationships>
</file>

<file path=ppt/slides/_rels/slide7.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5.xml" /><Relationship Id="rId1" Type="http://schemas.openxmlformats.org/officeDocument/2006/relationships/slideLayout" Target="../slideLayouts/slideLayout7.xml" /><Relationship Id="rId6" Type="http://schemas.openxmlformats.org/officeDocument/2006/relationships/image" Target="../media/image9.png" /><Relationship Id="rId5" Type="http://schemas.openxmlformats.org/officeDocument/2006/relationships/image" Target="../media/image8.png" /><Relationship Id="rId4" Type="http://schemas.openxmlformats.org/officeDocument/2006/relationships/image" Target="../media/image7.png" /></Relationships>
</file>

<file path=ppt/slides/_rels/slide8.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6.xml" /><Relationship Id="rId1" Type="http://schemas.openxmlformats.org/officeDocument/2006/relationships/slideLayout" Target="../slideLayouts/slideLayout8.xml" /></Relationships>
</file>

<file path=ppt/slides/_rels/slide9.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image" Target="../media/image11.pn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5AEA17E-FB17-ECBE-F544-BCC27B55EA5A}"/>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C09A44EE-BE21-5C30-6FC3-9F316FBC0216}"/>
              </a:ext>
            </a:extLst>
          </p:cNvPr>
          <p:cNvSpPr/>
          <p:nvPr/>
        </p:nvSpPr>
        <p:spPr>
          <a:xfrm>
            <a:off x="12734693" y="7649737"/>
            <a:ext cx="1895707" cy="579863"/>
          </a:xfrm>
          <a:prstGeom prst="rect">
            <a:avLst/>
          </a:prstGeom>
          <a:solidFill>
            <a:srgbClr val="2121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6402CAE9-8CA5-016C-E21B-B2661422B84F}"/>
              </a:ext>
            </a:extLst>
          </p:cNvPr>
          <p:cNvSpPr/>
          <p:nvPr/>
        </p:nvSpPr>
        <p:spPr>
          <a:xfrm>
            <a:off x="-1" y="0"/>
            <a:ext cx="1836000" cy="8229600"/>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P</a:t>
            </a:r>
          </a:p>
          <a:p>
            <a:pPr algn="ctr"/>
            <a:r>
              <a:rPr lang="en-US" sz="7200" dirty="0">
                <a:latin typeface="Arial Black" panose="020B0A04020102020204" pitchFamily="34" charset="0"/>
              </a:rPr>
              <a:t>S</a:t>
            </a:r>
            <a:endParaRPr lang="en-IN" sz="7200" dirty="0">
              <a:latin typeface="Arial Black" panose="020B0A04020102020204" pitchFamily="34" charset="0"/>
            </a:endParaRPr>
          </a:p>
        </p:txBody>
      </p:sp>
      <p:sp>
        <p:nvSpPr>
          <p:cNvPr id="28" name="Rectangle 27">
            <a:extLst>
              <a:ext uri="{FF2B5EF4-FFF2-40B4-BE49-F238E27FC236}">
                <a16:creationId xmlns:a16="http://schemas.microsoft.com/office/drawing/2014/main" id="{C531EFB0-6A8D-A75F-272C-8D2077D61E48}"/>
              </a:ext>
            </a:extLst>
          </p:cNvPr>
          <p:cNvSpPr/>
          <p:nvPr/>
        </p:nvSpPr>
        <p:spPr>
          <a:xfrm>
            <a:off x="98551" y="0"/>
            <a:ext cx="1836000" cy="8229600"/>
          </a:xfrm>
          <a:prstGeom prst="rect">
            <a:avLst/>
          </a:prstGeom>
          <a:solidFill>
            <a:schemeClr val="tx1">
              <a:lumMod val="85000"/>
              <a:lumOff val="1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A</a:t>
            </a:r>
          </a:p>
          <a:p>
            <a:pPr algn="ctr"/>
            <a:r>
              <a:rPr lang="en-US" sz="7200" dirty="0">
                <a:latin typeface="Arial Black" panose="020B0A04020102020204" pitchFamily="34" charset="0"/>
              </a:rPr>
              <a:t>T</a:t>
            </a:r>
            <a:endParaRPr lang="en-IN" sz="9600" dirty="0">
              <a:latin typeface="Arial Black" panose="020B0A04020102020204" pitchFamily="34" charset="0"/>
            </a:endParaRPr>
          </a:p>
        </p:txBody>
      </p:sp>
      <p:sp>
        <p:nvSpPr>
          <p:cNvPr id="29" name="Rectangle 28">
            <a:extLst>
              <a:ext uri="{FF2B5EF4-FFF2-40B4-BE49-F238E27FC236}">
                <a16:creationId xmlns:a16="http://schemas.microsoft.com/office/drawing/2014/main" id="{2BCF85C6-E906-2311-8F0D-B5DB7447AA4E}"/>
              </a:ext>
            </a:extLst>
          </p:cNvPr>
          <p:cNvSpPr/>
          <p:nvPr/>
        </p:nvSpPr>
        <p:spPr>
          <a:xfrm>
            <a:off x="197103" y="0"/>
            <a:ext cx="1836000" cy="8229600"/>
          </a:xfrm>
          <a:prstGeom prst="rect">
            <a:avLst/>
          </a:prstGeom>
          <a:solidFill>
            <a:schemeClr val="bg2">
              <a:lumMod val="2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S</a:t>
            </a:r>
          </a:p>
          <a:p>
            <a:pPr algn="ctr"/>
            <a:r>
              <a:rPr lang="en-US" sz="7200" dirty="0">
                <a:latin typeface="Arial Black" panose="020B0A04020102020204" pitchFamily="34" charset="0"/>
              </a:rPr>
              <a:t>R</a:t>
            </a:r>
            <a:endParaRPr lang="en-IN" sz="9600" dirty="0">
              <a:latin typeface="Arial Black" panose="020B0A04020102020204" pitchFamily="34" charset="0"/>
            </a:endParaRPr>
          </a:p>
        </p:txBody>
      </p:sp>
      <p:sp>
        <p:nvSpPr>
          <p:cNvPr id="30" name="Rectangle 29">
            <a:extLst>
              <a:ext uri="{FF2B5EF4-FFF2-40B4-BE49-F238E27FC236}">
                <a16:creationId xmlns:a16="http://schemas.microsoft.com/office/drawing/2014/main" id="{0730F6D8-DABE-0358-036A-FDDABB007910}"/>
              </a:ext>
            </a:extLst>
          </p:cNvPr>
          <p:cNvSpPr/>
          <p:nvPr/>
        </p:nvSpPr>
        <p:spPr>
          <a:xfrm>
            <a:off x="295655" y="0"/>
            <a:ext cx="1836000" cy="8229600"/>
          </a:xfrm>
          <a:prstGeom prst="rect">
            <a:avLst/>
          </a:prstGeom>
          <a:solidFill>
            <a:schemeClr val="tx1">
              <a:lumMod val="75000"/>
              <a:lumOff val="2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S</a:t>
            </a:r>
          </a:p>
          <a:p>
            <a:pPr algn="ctr"/>
            <a:r>
              <a:rPr lang="en-US" sz="7200" dirty="0">
                <a:latin typeface="Arial Black" panose="020B0A04020102020204" pitchFamily="34" charset="0"/>
              </a:rPr>
              <a:t>E</a:t>
            </a:r>
            <a:endParaRPr lang="en-IN" sz="9600" dirty="0">
              <a:latin typeface="Arial Black" panose="020B0A04020102020204" pitchFamily="34" charset="0"/>
            </a:endParaRPr>
          </a:p>
        </p:txBody>
      </p:sp>
      <p:sp>
        <p:nvSpPr>
          <p:cNvPr id="31" name="Rectangle 30">
            <a:extLst>
              <a:ext uri="{FF2B5EF4-FFF2-40B4-BE49-F238E27FC236}">
                <a16:creationId xmlns:a16="http://schemas.microsoft.com/office/drawing/2014/main" id="{F57AADCC-CFA3-C2DF-3B44-7EC2FF12E7AD}"/>
              </a:ext>
            </a:extLst>
          </p:cNvPr>
          <p:cNvSpPr/>
          <p:nvPr/>
        </p:nvSpPr>
        <p:spPr>
          <a:xfrm>
            <a:off x="394207" y="0"/>
            <a:ext cx="1836000" cy="8229600"/>
          </a:xfrm>
          <a:prstGeom prst="rect">
            <a:avLst/>
          </a:prstGeom>
          <a:solidFill>
            <a:schemeClr val="tx1">
              <a:lumMod val="65000"/>
              <a:lumOff val="3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W</a:t>
            </a:r>
            <a:r>
              <a:rPr lang="en-US" sz="7200" dirty="0">
                <a:latin typeface="Arial Black" panose="020B0A04020102020204" pitchFamily="34" charset="0"/>
              </a:rPr>
              <a:t>N</a:t>
            </a:r>
            <a:endParaRPr lang="en-IN" sz="9600" dirty="0">
              <a:latin typeface="Arial Black" panose="020B0A04020102020204" pitchFamily="34" charset="0"/>
            </a:endParaRPr>
          </a:p>
        </p:txBody>
      </p:sp>
      <p:sp>
        <p:nvSpPr>
          <p:cNvPr id="36" name="Rectangle 35">
            <a:extLst>
              <a:ext uri="{FF2B5EF4-FFF2-40B4-BE49-F238E27FC236}">
                <a16:creationId xmlns:a16="http://schemas.microsoft.com/office/drawing/2014/main" id="{B34581BE-46AC-BCA2-EBD3-2ED00D0B08B6}"/>
              </a:ext>
            </a:extLst>
          </p:cNvPr>
          <p:cNvSpPr/>
          <p:nvPr/>
        </p:nvSpPr>
        <p:spPr>
          <a:xfrm>
            <a:off x="492759" y="0"/>
            <a:ext cx="1836000" cy="8229600"/>
          </a:xfrm>
          <a:prstGeom prst="rect">
            <a:avLst/>
          </a:prstGeom>
          <a:solidFill>
            <a:schemeClr val="tx1">
              <a:lumMod val="50000"/>
              <a:lumOff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O</a:t>
            </a:r>
            <a:r>
              <a:rPr lang="en-US" sz="7200" dirty="0">
                <a:latin typeface="Arial Black" panose="020B0A04020102020204" pitchFamily="34" charset="0"/>
              </a:rPr>
              <a:t>G</a:t>
            </a:r>
            <a:endParaRPr lang="en-IN" sz="9600" dirty="0">
              <a:latin typeface="Arial Black" panose="020B0A04020102020204" pitchFamily="34" charset="0"/>
            </a:endParaRPr>
          </a:p>
        </p:txBody>
      </p:sp>
      <p:sp>
        <p:nvSpPr>
          <p:cNvPr id="33" name="Rectangle 32">
            <a:extLst>
              <a:ext uri="{FF2B5EF4-FFF2-40B4-BE49-F238E27FC236}">
                <a16:creationId xmlns:a16="http://schemas.microsoft.com/office/drawing/2014/main" id="{11EDAC57-F545-6B3D-B2B9-9DD9B1650045}"/>
              </a:ext>
            </a:extLst>
          </p:cNvPr>
          <p:cNvSpPr/>
          <p:nvPr/>
        </p:nvSpPr>
        <p:spPr>
          <a:xfrm>
            <a:off x="591311" y="0"/>
            <a:ext cx="1836000" cy="8229600"/>
          </a:xfrm>
          <a:prstGeom prst="rect">
            <a:avLst/>
          </a:prstGeom>
          <a:solidFill>
            <a:schemeClr val="bg1">
              <a:lumMod val="6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R</a:t>
            </a:r>
          </a:p>
          <a:p>
            <a:pPr algn="ctr"/>
            <a:r>
              <a:rPr lang="en-US" sz="7200" dirty="0">
                <a:latin typeface="Arial Black" panose="020B0A04020102020204" pitchFamily="34" charset="0"/>
              </a:rPr>
              <a:t>T</a:t>
            </a:r>
            <a:endParaRPr lang="en-IN" sz="9600" dirty="0">
              <a:latin typeface="Arial Black" panose="020B0A04020102020204" pitchFamily="34" charset="0"/>
            </a:endParaRPr>
          </a:p>
        </p:txBody>
      </p:sp>
      <p:sp>
        <p:nvSpPr>
          <p:cNvPr id="34" name="Rectangle 33">
            <a:extLst>
              <a:ext uri="{FF2B5EF4-FFF2-40B4-BE49-F238E27FC236}">
                <a16:creationId xmlns:a16="http://schemas.microsoft.com/office/drawing/2014/main" id="{38CFF374-AE23-984F-7A6A-A37A73ADFC08}"/>
              </a:ext>
            </a:extLst>
          </p:cNvPr>
          <p:cNvSpPr>
            <a:spLocks/>
          </p:cNvSpPr>
          <p:nvPr/>
        </p:nvSpPr>
        <p:spPr>
          <a:xfrm>
            <a:off x="689863" y="0"/>
            <a:ext cx="1836000" cy="8229600"/>
          </a:xfrm>
          <a:prstGeom prst="rect">
            <a:avLst/>
          </a:prstGeom>
          <a:solidFill>
            <a:schemeClr val="bg1">
              <a:lumMod val="8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D</a:t>
            </a:r>
            <a:r>
              <a:rPr lang="en-US" sz="7200" dirty="0">
                <a:latin typeface="Arial Black" panose="020B0A04020102020204" pitchFamily="34" charset="0"/>
              </a:rPr>
              <a:t>H</a:t>
            </a:r>
            <a:endParaRPr lang="en-IN" sz="9600" dirty="0">
              <a:latin typeface="Arial Black" panose="020B0A04020102020204" pitchFamily="34" charset="0"/>
            </a:endParaRPr>
          </a:p>
        </p:txBody>
      </p:sp>
      <p:sp>
        <p:nvSpPr>
          <p:cNvPr id="35" name="Rectangle 34">
            <a:extLst>
              <a:ext uri="{FF2B5EF4-FFF2-40B4-BE49-F238E27FC236}">
                <a16:creationId xmlns:a16="http://schemas.microsoft.com/office/drawing/2014/main" id="{FA7C4F71-52A7-7D5C-FB42-0541F73C09F7}"/>
              </a:ext>
            </a:extLst>
          </p:cNvPr>
          <p:cNvSpPr>
            <a:spLocks/>
          </p:cNvSpPr>
          <p:nvPr/>
        </p:nvSpPr>
        <p:spPr>
          <a:xfrm>
            <a:off x="788415" y="0"/>
            <a:ext cx="1836000" cy="822960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sz="9600" dirty="0">
              <a:latin typeface="Arial Black" panose="020B0A04020102020204" pitchFamily="34" charset="0"/>
            </a:endParaRPr>
          </a:p>
        </p:txBody>
      </p:sp>
    </p:spTree>
    <p:extLst>
      <p:ext uri="{BB962C8B-B14F-4D97-AF65-F5344CB8AC3E}">
        <p14:creationId xmlns:p14="http://schemas.microsoft.com/office/powerpoint/2010/main" val="28098549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864525"/>
            <a:ext cx="5670590" cy="708779"/>
          </a:xfrm>
          <a:prstGeom prst="rect">
            <a:avLst/>
          </a:prstGeom>
          <a:noFill/>
          <a:ln/>
        </p:spPr>
        <p:txBody>
          <a:bodyPr wrap="none" lIns="0" tIns="0" rIns="0" bIns="0" rtlCol="0" anchor="t"/>
          <a:lstStyle/>
          <a:p>
            <a:pPr marL="0" indent="0">
              <a:lnSpc>
                <a:spcPts val="5550"/>
              </a:lnSpc>
              <a:buNone/>
            </a:pPr>
            <a:r>
              <a:rPr lang="en-US" sz="4450" kern="0" spc="-134" dirty="0">
                <a:solidFill>
                  <a:srgbClr val="FFFFFF"/>
                </a:solidFill>
                <a:latin typeface="Roboto Mono Medium" pitchFamily="34" charset="0"/>
                <a:ea typeface="Roboto Mono Medium" pitchFamily="34" charset="-122"/>
                <a:cs typeface="Roboto Mono Medium" pitchFamily="34" charset="-120"/>
              </a:rPr>
              <a:t>Conclusion</a:t>
            </a:r>
            <a:endParaRPr lang="en-US" sz="4450" dirty="0"/>
          </a:p>
        </p:txBody>
      </p:sp>
      <p:sp>
        <p:nvSpPr>
          <p:cNvPr id="4" name="Text 1"/>
          <p:cNvSpPr/>
          <p:nvPr/>
        </p:nvSpPr>
        <p:spPr>
          <a:xfrm>
            <a:off x="6280190" y="3913465"/>
            <a:ext cx="7556421" cy="1451610"/>
          </a:xfrm>
          <a:prstGeom prst="rect">
            <a:avLst/>
          </a:prstGeom>
          <a:noFill/>
          <a:ln/>
        </p:spPr>
        <p:txBody>
          <a:bodyPr wrap="square" lIns="0" tIns="0" rIns="0" bIns="0" rtlCol="0" anchor="t"/>
          <a:lstStyle/>
          <a:p>
            <a:pPr marL="0" indent="0">
              <a:lnSpc>
                <a:spcPts val="2850"/>
              </a:lnSpc>
              <a:buNone/>
            </a:pPr>
            <a:r>
              <a:rPr lang="en-US" sz="1750" kern="0" spc="-18" dirty="0">
                <a:solidFill>
                  <a:srgbClr val="E5E0DF"/>
                </a:solidFill>
                <a:latin typeface="Roboto" pitchFamily="34" charset="0"/>
                <a:ea typeface="Roboto" pitchFamily="34" charset="-122"/>
                <a:cs typeface="Roboto" pitchFamily="34" charset="-120"/>
              </a:rPr>
              <a:t>Password Armor is a comprehensive solution that safeguards your digital life by providing robust password management, advanced encryption, and seamless integration across all your devices. Embrace the power of Password Armor and take control of your online security.</a:t>
            </a:r>
            <a:endParaRPr lang="en-US" sz="1750" dirty="0"/>
          </a:p>
        </p:txBody>
      </p:sp>
      <p:sp>
        <p:nvSpPr>
          <p:cNvPr id="5" name="Rectangle 4">
            <a:extLst>
              <a:ext uri="{FF2B5EF4-FFF2-40B4-BE49-F238E27FC236}">
                <a16:creationId xmlns:a16="http://schemas.microsoft.com/office/drawing/2014/main" id="{CF3B6E0D-55FC-B851-B08F-CF940A5DCB8A}"/>
              </a:ext>
            </a:extLst>
          </p:cNvPr>
          <p:cNvSpPr/>
          <p:nvPr/>
        </p:nvSpPr>
        <p:spPr>
          <a:xfrm>
            <a:off x="10560205" y="7025268"/>
            <a:ext cx="3992136" cy="1126273"/>
          </a:xfrm>
          <a:prstGeom prst="rect">
            <a:avLst/>
          </a:prstGeom>
          <a:solidFill>
            <a:srgbClr val="212121"/>
          </a:solidFill>
          <a:ln>
            <a:solidFill>
              <a:srgbClr val="21212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0E9E4F1-601A-2517-02E3-5795FBA4D59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574C9DEA-DC30-F62E-045D-6F30CC3B6E3C}"/>
              </a:ext>
            </a:extLst>
          </p:cNvPr>
          <p:cNvSpPr/>
          <p:nvPr/>
        </p:nvSpPr>
        <p:spPr>
          <a:xfrm>
            <a:off x="12734693" y="7649737"/>
            <a:ext cx="1895707" cy="579863"/>
          </a:xfrm>
          <a:prstGeom prst="rect">
            <a:avLst/>
          </a:prstGeom>
          <a:solidFill>
            <a:srgbClr val="2121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97BA7749-2BB6-A8F6-1A45-9C0B771B6310}"/>
              </a:ext>
            </a:extLst>
          </p:cNvPr>
          <p:cNvSpPr/>
          <p:nvPr/>
        </p:nvSpPr>
        <p:spPr>
          <a:xfrm>
            <a:off x="-1" y="0"/>
            <a:ext cx="1836000" cy="8229600"/>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P</a:t>
            </a:r>
          </a:p>
          <a:p>
            <a:pPr algn="ctr"/>
            <a:r>
              <a:rPr lang="en-US" sz="7200" dirty="0">
                <a:latin typeface="Arial Black" panose="020B0A04020102020204" pitchFamily="34" charset="0"/>
              </a:rPr>
              <a:t>S</a:t>
            </a:r>
            <a:endParaRPr lang="en-IN" sz="7200" dirty="0">
              <a:latin typeface="Arial Black" panose="020B0A04020102020204" pitchFamily="34" charset="0"/>
            </a:endParaRPr>
          </a:p>
        </p:txBody>
      </p:sp>
      <p:sp>
        <p:nvSpPr>
          <p:cNvPr id="28" name="Rectangle 27">
            <a:extLst>
              <a:ext uri="{FF2B5EF4-FFF2-40B4-BE49-F238E27FC236}">
                <a16:creationId xmlns:a16="http://schemas.microsoft.com/office/drawing/2014/main" id="{C3C78B40-F795-8DB1-2D4D-8423C2612A42}"/>
              </a:ext>
            </a:extLst>
          </p:cNvPr>
          <p:cNvSpPr/>
          <p:nvPr/>
        </p:nvSpPr>
        <p:spPr>
          <a:xfrm>
            <a:off x="1837939" y="0"/>
            <a:ext cx="1836000" cy="8229600"/>
          </a:xfrm>
          <a:prstGeom prst="rect">
            <a:avLst/>
          </a:prstGeom>
          <a:solidFill>
            <a:schemeClr val="tx1">
              <a:lumMod val="85000"/>
              <a:lumOff val="1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A</a:t>
            </a:r>
          </a:p>
          <a:p>
            <a:pPr algn="ctr"/>
            <a:r>
              <a:rPr lang="en-US" sz="7200" dirty="0">
                <a:latin typeface="Arial Black" panose="020B0A04020102020204" pitchFamily="34" charset="0"/>
              </a:rPr>
              <a:t>T</a:t>
            </a:r>
            <a:endParaRPr lang="en-IN" sz="9600" dirty="0">
              <a:latin typeface="Arial Black" panose="020B0A04020102020204" pitchFamily="34" charset="0"/>
            </a:endParaRPr>
          </a:p>
        </p:txBody>
      </p:sp>
      <p:sp>
        <p:nvSpPr>
          <p:cNvPr id="29" name="Rectangle 28">
            <a:extLst>
              <a:ext uri="{FF2B5EF4-FFF2-40B4-BE49-F238E27FC236}">
                <a16:creationId xmlns:a16="http://schemas.microsoft.com/office/drawing/2014/main" id="{A03369E2-7619-6C25-DFA4-6DF32B5B83AF}"/>
              </a:ext>
            </a:extLst>
          </p:cNvPr>
          <p:cNvSpPr/>
          <p:nvPr/>
        </p:nvSpPr>
        <p:spPr>
          <a:xfrm>
            <a:off x="3662622" y="0"/>
            <a:ext cx="1836000" cy="8229600"/>
          </a:xfrm>
          <a:prstGeom prst="rect">
            <a:avLst/>
          </a:prstGeom>
          <a:solidFill>
            <a:schemeClr val="bg2">
              <a:lumMod val="2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S</a:t>
            </a:r>
          </a:p>
          <a:p>
            <a:pPr algn="ctr"/>
            <a:r>
              <a:rPr lang="en-US" sz="7200" dirty="0">
                <a:latin typeface="Arial Black" panose="020B0A04020102020204" pitchFamily="34" charset="0"/>
              </a:rPr>
              <a:t>R</a:t>
            </a:r>
            <a:endParaRPr lang="en-IN" sz="9600" dirty="0">
              <a:latin typeface="Arial Black" panose="020B0A04020102020204" pitchFamily="34" charset="0"/>
            </a:endParaRPr>
          </a:p>
        </p:txBody>
      </p:sp>
      <p:sp>
        <p:nvSpPr>
          <p:cNvPr id="30" name="Rectangle 29">
            <a:extLst>
              <a:ext uri="{FF2B5EF4-FFF2-40B4-BE49-F238E27FC236}">
                <a16:creationId xmlns:a16="http://schemas.microsoft.com/office/drawing/2014/main" id="{01863B80-B713-C302-8702-714B4A5CC974}"/>
              </a:ext>
            </a:extLst>
          </p:cNvPr>
          <p:cNvSpPr/>
          <p:nvPr/>
        </p:nvSpPr>
        <p:spPr>
          <a:xfrm>
            <a:off x="5498622" y="0"/>
            <a:ext cx="1836000" cy="8229600"/>
          </a:xfrm>
          <a:prstGeom prst="rect">
            <a:avLst/>
          </a:prstGeom>
          <a:solidFill>
            <a:schemeClr val="tx1">
              <a:lumMod val="75000"/>
              <a:lumOff val="2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S</a:t>
            </a:r>
          </a:p>
          <a:p>
            <a:pPr algn="ctr"/>
            <a:r>
              <a:rPr lang="en-US" sz="7200" dirty="0">
                <a:latin typeface="Arial Black" panose="020B0A04020102020204" pitchFamily="34" charset="0"/>
              </a:rPr>
              <a:t>E</a:t>
            </a:r>
            <a:endParaRPr lang="en-IN" sz="9600" dirty="0">
              <a:latin typeface="Arial Black" panose="020B0A04020102020204" pitchFamily="34" charset="0"/>
            </a:endParaRPr>
          </a:p>
        </p:txBody>
      </p:sp>
      <p:sp>
        <p:nvSpPr>
          <p:cNvPr id="31" name="Rectangle 30">
            <a:extLst>
              <a:ext uri="{FF2B5EF4-FFF2-40B4-BE49-F238E27FC236}">
                <a16:creationId xmlns:a16="http://schemas.microsoft.com/office/drawing/2014/main" id="{D7BF0B7B-5BC6-048A-5B96-4692E2FA8A7A}"/>
              </a:ext>
            </a:extLst>
          </p:cNvPr>
          <p:cNvSpPr/>
          <p:nvPr/>
        </p:nvSpPr>
        <p:spPr>
          <a:xfrm>
            <a:off x="7334622" y="0"/>
            <a:ext cx="1836000" cy="8229600"/>
          </a:xfrm>
          <a:prstGeom prst="rect">
            <a:avLst/>
          </a:prstGeom>
          <a:solidFill>
            <a:schemeClr val="tx1">
              <a:lumMod val="65000"/>
              <a:lumOff val="3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W</a:t>
            </a:r>
            <a:r>
              <a:rPr lang="en-US" sz="7200" dirty="0">
                <a:latin typeface="Arial Black" panose="020B0A04020102020204" pitchFamily="34" charset="0"/>
              </a:rPr>
              <a:t>N</a:t>
            </a:r>
            <a:endParaRPr lang="en-IN" sz="9600" dirty="0">
              <a:latin typeface="Arial Black" panose="020B0A04020102020204" pitchFamily="34" charset="0"/>
            </a:endParaRPr>
          </a:p>
        </p:txBody>
      </p:sp>
      <p:sp>
        <p:nvSpPr>
          <p:cNvPr id="33" name="Rectangle 32">
            <a:extLst>
              <a:ext uri="{FF2B5EF4-FFF2-40B4-BE49-F238E27FC236}">
                <a16:creationId xmlns:a16="http://schemas.microsoft.com/office/drawing/2014/main" id="{B99A0CB1-E722-B97F-7A5A-00F9A7328C7A}"/>
              </a:ext>
            </a:extLst>
          </p:cNvPr>
          <p:cNvSpPr/>
          <p:nvPr/>
        </p:nvSpPr>
        <p:spPr>
          <a:xfrm>
            <a:off x="10982511" y="0"/>
            <a:ext cx="1836000" cy="8229600"/>
          </a:xfrm>
          <a:prstGeom prst="rect">
            <a:avLst/>
          </a:prstGeom>
          <a:solidFill>
            <a:schemeClr val="bg1">
              <a:lumMod val="6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R</a:t>
            </a:r>
          </a:p>
          <a:p>
            <a:pPr algn="ctr"/>
            <a:r>
              <a:rPr lang="en-US" sz="7200" dirty="0">
                <a:latin typeface="Arial Black" panose="020B0A04020102020204" pitchFamily="34" charset="0"/>
              </a:rPr>
              <a:t>T</a:t>
            </a:r>
            <a:endParaRPr lang="en-IN" sz="9600" dirty="0">
              <a:latin typeface="Arial Black" panose="020B0A04020102020204" pitchFamily="34" charset="0"/>
            </a:endParaRPr>
          </a:p>
        </p:txBody>
      </p:sp>
      <p:sp>
        <p:nvSpPr>
          <p:cNvPr id="34" name="Rectangle 33">
            <a:extLst>
              <a:ext uri="{FF2B5EF4-FFF2-40B4-BE49-F238E27FC236}">
                <a16:creationId xmlns:a16="http://schemas.microsoft.com/office/drawing/2014/main" id="{83D9792A-71D3-0CFF-2E81-ED401991D988}"/>
              </a:ext>
            </a:extLst>
          </p:cNvPr>
          <p:cNvSpPr>
            <a:spLocks/>
          </p:cNvSpPr>
          <p:nvPr/>
        </p:nvSpPr>
        <p:spPr>
          <a:xfrm>
            <a:off x="12794400" y="0"/>
            <a:ext cx="1836000" cy="8229600"/>
          </a:xfrm>
          <a:prstGeom prst="rect">
            <a:avLst/>
          </a:prstGeom>
          <a:solidFill>
            <a:schemeClr val="bg1">
              <a:lumMod val="8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D</a:t>
            </a:r>
            <a:r>
              <a:rPr lang="en-US" sz="7200" dirty="0">
                <a:latin typeface="Arial Black" panose="020B0A04020102020204" pitchFamily="34" charset="0"/>
              </a:rPr>
              <a:t>H</a:t>
            </a:r>
            <a:endParaRPr lang="en-IN" sz="9600" dirty="0">
              <a:latin typeface="Arial Black" panose="020B0A04020102020204" pitchFamily="34" charset="0"/>
            </a:endParaRPr>
          </a:p>
        </p:txBody>
      </p:sp>
      <p:sp>
        <p:nvSpPr>
          <p:cNvPr id="35" name="Rectangle 34">
            <a:extLst>
              <a:ext uri="{FF2B5EF4-FFF2-40B4-BE49-F238E27FC236}">
                <a16:creationId xmlns:a16="http://schemas.microsoft.com/office/drawing/2014/main" id="{7870BA39-0B68-2562-B1E3-202E962E955F}"/>
              </a:ext>
            </a:extLst>
          </p:cNvPr>
          <p:cNvSpPr>
            <a:spLocks/>
          </p:cNvSpPr>
          <p:nvPr/>
        </p:nvSpPr>
        <p:spPr>
          <a:xfrm>
            <a:off x="14690107" y="0"/>
            <a:ext cx="1836000" cy="822960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sz="9600" dirty="0">
              <a:latin typeface="Arial Black" panose="020B0A04020102020204" pitchFamily="34" charset="0"/>
            </a:endParaRPr>
          </a:p>
        </p:txBody>
      </p:sp>
      <p:sp>
        <p:nvSpPr>
          <p:cNvPr id="36" name="Rectangle 35">
            <a:extLst>
              <a:ext uri="{FF2B5EF4-FFF2-40B4-BE49-F238E27FC236}">
                <a16:creationId xmlns:a16="http://schemas.microsoft.com/office/drawing/2014/main" id="{5B65BD4F-F77E-CF9E-80A4-144E55A0BF4C}"/>
              </a:ext>
            </a:extLst>
          </p:cNvPr>
          <p:cNvSpPr/>
          <p:nvPr/>
        </p:nvSpPr>
        <p:spPr>
          <a:xfrm>
            <a:off x="9170622" y="0"/>
            <a:ext cx="1836000" cy="8229600"/>
          </a:xfrm>
          <a:prstGeom prst="rect">
            <a:avLst/>
          </a:prstGeom>
          <a:solidFill>
            <a:schemeClr val="tx1">
              <a:lumMod val="50000"/>
              <a:lumOff val="5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9600" dirty="0">
                <a:latin typeface="Arial Black" panose="020B0A04020102020204" pitchFamily="34" charset="0"/>
              </a:rPr>
              <a:t>O</a:t>
            </a:r>
            <a:r>
              <a:rPr lang="en-US" sz="7200" dirty="0">
                <a:latin typeface="Arial Black" panose="020B0A04020102020204" pitchFamily="34" charset="0"/>
              </a:rPr>
              <a:t>G</a:t>
            </a:r>
            <a:endParaRPr lang="en-IN" sz="9600" dirty="0">
              <a:latin typeface="Arial Black" panose="020B0A04020102020204" pitchFamily="34" charset="0"/>
            </a:endParaRPr>
          </a:p>
        </p:txBody>
      </p:sp>
    </p:spTree>
    <p:extLst>
      <p:ext uri="{BB962C8B-B14F-4D97-AF65-F5344CB8AC3E}">
        <p14:creationId xmlns:p14="http://schemas.microsoft.com/office/powerpoint/2010/main" val="20757146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95389" y="325794"/>
            <a:ext cx="3911600" cy="58674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ext 0"/>
          <p:cNvSpPr/>
          <p:nvPr/>
        </p:nvSpPr>
        <p:spPr>
          <a:xfrm>
            <a:off x="6280190" y="1751528"/>
            <a:ext cx="7556421" cy="2934653"/>
          </a:xfrm>
          <a:prstGeom prst="rect">
            <a:avLst/>
          </a:prstGeom>
          <a:noFill/>
          <a:ln/>
        </p:spPr>
        <p:txBody>
          <a:bodyPr wrap="square" lIns="0" tIns="0" rIns="0" bIns="0" rtlCol="0" anchor="t"/>
          <a:lstStyle/>
          <a:p>
            <a:pPr>
              <a:lnSpc>
                <a:spcPts val="7700"/>
              </a:lnSpc>
            </a:pPr>
            <a:r>
              <a:rPr lang="en-US" sz="6150" kern="0" spc="-185" dirty="0">
                <a:solidFill>
                  <a:srgbClr val="FFFFFF"/>
                </a:solidFill>
                <a:latin typeface="Times New Roman" panose="02020603050405020304" pitchFamily="18" charset="0"/>
                <a:ea typeface="Roboto Mono Medium" pitchFamily="34" charset="-122"/>
                <a:cs typeface="Times New Roman" panose="02020603050405020304" pitchFamily="18" charset="0"/>
              </a:rPr>
              <a:t>Password Armor: Secure Your Digital Life</a:t>
            </a:r>
            <a:endParaRPr lang="en-US" sz="6150" dirty="0">
              <a:latin typeface="Times New Roman" panose="02020603050405020304" pitchFamily="18" charset="0"/>
              <a:cs typeface="Times New Roman" panose="02020603050405020304" pitchFamily="18" charset="0"/>
            </a:endParaRPr>
          </a:p>
        </p:txBody>
      </p:sp>
      <p:sp>
        <p:nvSpPr>
          <p:cNvPr id="4" name="Text 1"/>
          <p:cNvSpPr/>
          <p:nvPr/>
        </p:nvSpPr>
        <p:spPr>
          <a:xfrm>
            <a:off x="6280190" y="5026343"/>
            <a:ext cx="7556421" cy="1451610"/>
          </a:xfrm>
          <a:prstGeom prst="rect">
            <a:avLst/>
          </a:prstGeom>
          <a:noFill/>
          <a:ln/>
        </p:spPr>
        <p:txBody>
          <a:bodyPr wrap="square" lIns="0" tIns="0" rIns="0" bIns="0" rtlCol="0" anchor="t"/>
          <a:lstStyle/>
          <a:p>
            <a:pPr marL="0" indent="0" algn="just">
              <a:lnSpc>
                <a:spcPts val="2850"/>
              </a:lnSpc>
              <a:buNone/>
            </a:pPr>
            <a:r>
              <a:rPr lang="en-US" sz="1750" kern="0" spc="-18" dirty="0">
                <a:solidFill>
                  <a:srgbClr val="E5E0DF"/>
                </a:solidFill>
                <a:latin typeface="Times New Roman" panose="02020603050405020304" pitchFamily="18" charset="0"/>
                <a:ea typeface="Roboto" pitchFamily="34" charset="-122"/>
                <a:cs typeface="Times New Roman" panose="02020603050405020304" pitchFamily="18" charset="0"/>
              </a:rPr>
              <a:t>Maintaining the security of our digital identities is crucial in today's interconnected world. Password Armor offers a comprehensive solution to safeguard your online presence and protect your valuable data from unauthorized access.</a:t>
            </a:r>
            <a:endParaRPr lang="en-US" sz="175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08C64156-0F7B-98C9-25B3-A53FDB119536}"/>
              </a:ext>
            </a:extLst>
          </p:cNvPr>
          <p:cNvSpPr/>
          <p:nvPr/>
        </p:nvSpPr>
        <p:spPr>
          <a:xfrm>
            <a:off x="12480268" y="7724171"/>
            <a:ext cx="2150132" cy="505429"/>
          </a:xfrm>
          <a:prstGeom prst="rect">
            <a:avLst/>
          </a:prstGeom>
          <a:solidFill>
            <a:srgbClr val="2121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727170" y="555020"/>
            <a:ext cx="3726201" cy="558930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ext 0"/>
          <p:cNvSpPr/>
          <p:nvPr/>
        </p:nvSpPr>
        <p:spPr>
          <a:xfrm>
            <a:off x="726121" y="1015186"/>
            <a:ext cx="5128035" cy="631627"/>
          </a:xfrm>
          <a:prstGeom prst="rect">
            <a:avLst/>
          </a:prstGeom>
          <a:noFill/>
          <a:ln/>
        </p:spPr>
        <p:txBody>
          <a:bodyPr wrap="none" lIns="0" tIns="0" rIns="0" bIns="0" rtlCol="0" anchor="t"/>
          <a:lstStyle/>
          <a:p>
            <a:pPr marL="0" indent="0">
              <a:lnSpc>
                <a:spcPts val="4950"/>
              </a:lnSpc>
              <a:buNone/>
            </a:pPr>
            <a:r>
              <a:rPr lang="en-US" sz="3950" b="1" kern="0" spc="-119" dirty="0">
                <a:solidFill>
                  <a:srgbClr val="FFFFFF"/>
                </a:solidFill>
                <a:latin typeface="Times New Roman" panose="02020603050405020304" pitchFamily="18" charset="0"/>
                <a:ea typeface="Roboto Mono Medium" pitchFamily="34" charset="-122"/>
                <a:cs typeface="Times New Roman" panose="02020603050405020304" pitchFamily="18" charset="0"/>
              </a:rPr>
              <a:t>MOTIVATION</a:t>
            </a:r>
            <a:endParaRPr lang="en-US" sz="3950" b="1" dirty="0">
              <a:latin typeface="Times New Roman" panose="02020603050405020304" pitchFamily="18" charset="0"/>
              <a:cs typeface="Times New Roman" panose="02020603050405020304" pitchFamily="18" charset="0"/>
            </a:endParaRPr>
          </a:p>
        </p:txBody>
      </p:sp>
      <p:sp>
        <p:nvSpPr>
          <p:cNvPr id="5" name="Text 2"/>
          <p:cNvSpPr/>
          <p:nvPr/>
        </p:nvSpPr>
        <p:spPr>
          <a:xfrm>
            <a:off x="909399" y="2225278"/>
            <a:ext cx="3023354" cy="315754"/>
          </a:xfrm>
          <a:prstGeom prst="rect">
            <a:avLst/>
          </a:prstGeom>
          <a:noFill/>
          <a:ln/>
        </p:spPr>
        <p:txBody>
          <a:bodyPr wrap="none" lIns="0" tIns="0" rIns="0" bIns="0" rtlCol="0" anchor="t"/>
          <a:lstStyle/>
          <a:p>
            <a:pPr marL="0" indent="0">
              <a:lnSpc>
                <a:spcPts val="2450"/>
              </a:lnSpc>
              <a:buNone/>
            </a:pPr>
            <a:endParaRPr lang="en-US" sz="1950" dirty="0">
              <a:latin typeface="Times New Roman" panose="02020603050405020304" pitchFamily="18" charset="0"/>
              <a:cs typeface="Times New Roman" panose="02020603050405020304" pitchFamily="18" charset="0"/>
            </a:endParaRPr>
          </a:p>
        </p:txBody>
      </p:sp>
      <p:sp>
        <p:nvSpPr>
          <p:cNvPr id="6" name="Text 3"/>
          <p:cNvSpPr/>
          <p:nvPr/>
        </p:nvSpPr>
        <p:spPr>
          <a:xfrm>
            <a:off x="909399" y="2662238"/>
            <a:ext cx="3359587" cy="1616869"/>
          </a:xfrm>
          <a:prstGeom prst="rect">
            <a:avLst/>
          </a:prstGeom>
          <a:noFill/>
          <a:ln/>
        </p:spPr>
        <p:txBody>
          <a:bodyPr wrap="square" lIns="0" tIns="0" rIns="0" bIns="0" rtlCol="0" anchor="t"/>
          <a:lstStyle/>
          <a:p>
            <a:pPr marL="0" indent="0">
              <a:lnSpc>
                <a:spcPts val="2500"/>
              </a:lnSpc>
              <a:buNone/>
            </a:pPr>
            <a:endParaRPr lang="en-US" sz="1550" dirty="0">
              <a:latin typeface="Times New Roman" panose="02020603050405020304" pitchFamily="18" charset="0"/>
              <a:cs typeface="Times New Roman" panose="02020603050405020304" pitchFamily="18" charset="0"/>
            </a:endParaRPr>
          </a:p>
        </p:txBody>
      </p:sp>
      <p:sp>
        <p:nvSpPr>
          <p:cNvPr id="8" name="Text 5"/>
          <p:cNvSpPr/>
          <p:nvPr/>
        </p:nvSpPr>
        <p:spPr>
          <a:xfrm>
            <a:off x="4875133" y="2225278"/>
            <a:ext cx="2879408" cy="315754"/>
          </a:xfrm>
          <a:prstGeom prst="rect">
            <a:avLst/>
          </a:prstGeom>
          <a:noFill/>
          <a:ln/>
        </p:spPr>
        <p:txBody>
          <a:bodyPr wrap="none" lIns="0" tIns="0" rIns="0" bIns="0" rtlCol="0" anchor="t"/>
          <a:lstStyle/>
          <a:p>
            <a:pPr marL="0" indent="0">
              <a:lnSpc>
                <a:spcPts val="2450"/>
              </a:lnSpc>
              <a:buNone/>
            </a:pPr>
            <a:endParaRPr lang="en-US" sz="1950" dirty="0">
              <a:latin typeface="Times New Roman" panose="02020603050405020304" pitchFamily="18" charset="0"/>
              <a:cs typeface="Times New Roman" panose="02020603050405020304" pitchFamily="18" charset="0"/>
            </a:endParaRPr>
          </a:p>
        </p:txBody>
      </p:sp>
      <p:sp>
        <p:nvSpPr>
          <p:cNvPr id="9" name="Text 6"/>
          <p:cNvSpPr/>
          <p:nvPr/>
        </p:nvSpPr>
        <p:spPr>
          <a:xfrm>
            <a:off x="4875133" y="2662238"/>
            <a:ext cx="3359587" cy="1616869"/>
          </a:xfrm>
          <a:prstGeom prst="rect">
            <a:avLst/>
          </a:prstGeom>
          <a:noFill/>
          <a:ln/>
        </p:spPr>
        <p:txBody>
          <a:bodyPr wrap="square" lIns="0" tIns="0" rIns="0" bIns="0" rtlCol="0" anchor="t"/>
          <a:lstStyle/>
          <a:p>
            <a:pPr marL="0" indent="0">
              <a:lnSpc>
                <a:spcPts val="2500"/>
              </a:lnSpc>
              <a:buNone/>
            </a:pPr>
            <a:r>
              <a:rPr lang="en-US" sz="1550" kern="0" spc="-16" dirty="0">
                <a:solidFill>
                  <a:srgbClr val="E5E0DF"/>
                </a:solidFill>
                <a:latin typeface="Times New Roman" panose="02020603050405020304" pitchFamily="18" charset="0"/>
                <a:ea typeface="Roboto" pitchFamily="34" charset="-122"/>
                <a:cs typeface="Times New Roman" panose="02020603050405020304" pitchFamily="18" charset="0"/>
              </a:rPr>
              <a:t>.</a:t>
            </a:r>
            <a:endParaRPr lang="en-US" sz="1550" dirty="0">
              <a:latin typeface="Times New Roman" panose="02020603050405020304" pitchFamily="18" charset="0"/>
              <a:cs typeface="Times New Roman" panose="02020603050405020304" pitchFamily="18" charset="0"/>
            </a:endParaRPr>
          </a:p>
        </p:txBody>
      </p:sp>
      <p:sp>
        <p:nvSpPr>
          <p:cNvPr id="12" name="Text 9"/>
          <p:cNvSpPr/>
          <p:nvPr/>
        </p:nvSpPr>
        <p:spPr>
          <a:xfrm>
            <a:off x="909399" y="5322213"/>
            <a:ext cx="3359587" cy="1293495"/>
          </a:xfrm>
          <a:prstGeom prst="rect">
            <a:avLst/>
          </a:prstGeom>
          <a:noFill/>
          <a:ln/>
        </p:spPr>
        <p:txBody>
          <a:bodyPr wrap="square" lIns="0" tIns="0" rIns="0" bIns="0" rtlCol="0" anchor="t"/>
          <a:lstStyle/>
          <a:p>
            <a:pPr marL="0" indent="0">
              <a:lnSpc>
                <a:spcPts val="2500"/>
              </a:lnSpc>
              <a:buNone/>
            </a:pPr>
            <a:endParaRPr lang="en-US" sz="1550" dirty="0">
              <a:latin typeface="Times New Roman" panose="02020603050405020304" pitchFamily="18" charset="0"/>
              <a:cs typeface="Times New Roman" panose="02020603050405020304" pitchFamily="18" charset="0"/>
            </a:endParaRPr>
          </a:p>
        </p:txBody>
      </p:sp>
      <p:sp>
        <p:nvSpPr>
          <p:cNvPr id="15" name="Text 12"/>
          <p:cNvSpPr/>
          <p:nvPr/>
        </p:nvSpPr>
        <p:spPr>
          <a:xfrm>
            <a:off x="4875133" y="5322213"/>
            <a:ext cx="3359587" cy="1616869"/>
          </a:xfrm>
          <a:prstGeom prst="rect">
            <a:avLst/>
          </a:prstGeom>
          <a:noFill/>
          <a:ln/>
        </p:spPr>
        <p:txBody>
          <a:bodyPr wrap="square" lIns="0" tIns="0" rIns="0" bIns="0" rtlCol="0" anchor="t"/>
          <a:lstStyle/>
          <a:p>
            <a:pPr marL="0" indent="0">
              <a:lnSpc>
                <a:spcPts val="2500"/>
              </a:lnSpc>
              <a:buNone/>
            </a:pPr>
            <a:endParaRPr lang="en-US" sz="1550"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781B781E-6094-D6B5-484E-5F131E2028C0}"/>
              </a:ext>
            </a:extLst>
          </p:cNvPr>
          <p:cNvSpPr txBox="1"/>
          <p:nvPr/>
        </p:nvSpPr>
        <p:spPr>
          <a:xfrm>
            <a:off x="670366" y="1870791"/>
            <a:ext cx="7751602" cy="1938992"/>
          </a:xfrm>
          <a:prstGeom prst="rect">
            <a:avLst/>
          </a:prstGeom>
          <a:noFill/>
        </p:spPr>
        <p:txBody>
          <a:bodyPr wrap="square" rtlCol="0">
            <a:spAutoFit/>
          </a:bodyPr>
          <a:lstStyle/>
          <a:p>
            <a:pPr algn="just"/>
            <a:r>
              <a:rPr lang="en-US" sz="2400" dirty="0">
                <a:solidFill>
                  <a:schemeClr val="bg2">
                    <a:lumMod val="90000"/>
                  </a:schemeClr>
                </a:solidFill>
                <a:latin typeface="Times New Roman" panose="02020603050405020304" pitchFamily="18" charset="0"/>
                <a:cs typeface="Times New Roman" panose="02020603050405020304" pitchFamily="18" charset="0"/>
              </a:rPr>
              <a:t>Passwords are the first line of defense against unauthorized access. Weak passwords can lead to security breaches, data loss, and even financial ruin. According to recent statistics, over 80% of hacking-related breaches are due to weak or stolen passwords</a:t>
            </a: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6CD80FF3-7FD9-DFD0-59B9-F26E5A47F09A}"/>
              </a:ext>
            </a:extLst>
          </p:cNvPr>
          <p:cNvSpPr txBox="1"/>
          <p:nvPr/>
        </p:nvSpPr>
        <p:spPr>
          <a:xfrm>
            <a:off x="635408" y="4279107"/>
            <a:ext cx="7409530" cy="2769989"/>
          </a:xfrm>
          <a:prstGeom prst="rect">
            <a:avLst/>
          </a:prstGeom>
          <a:noFill/>
        </p:spPr>
        <p:txBody>
          <a:bodyPr wrap="square" rtlCol="0">
            <a:spAutoFit/>
          </a:bodyPr>
          <a:lstStyle/>
          <a:p>
            <a:r>
              <a:rPr lang="en-US" sz="3600" b="1" dirty="0">
                <a:solidFill>
                  <a:schemeClr val="bg1"/>
                </a:solidFill>
                <a:latin typeface="Times New Roman" panose="02020603050405020304" pitchFamily="18" charset="0"/>
                <a:cs typeface="Times New Roman" panose="02020603050405020304" pitchFamily="18" charset="0"/>
              </a:rPr>
              <a:t>INTORDUCTION</a:t>
            </a:r>
          </a:p>
          <a:p>
            <a:endParaRPr lang="en-US" dirty="0">
              <a:solidFill>
                <a:schemeClr val="bg2">
                  <a:lumMod val="90000"/>
                </a:schemeClr>
              </a:solidFill>
              <a:latin typeface="Times New Roman" panose="02020603050405020304" pitchFamily="18" charset="0"/>
              <a:cs typeface="Times New Roman" panose="02020603050405020304" pitchFamily="18" charset="0"/>
            </a:endParaRPr>
          </a:p>
          <a:p>
            <a:r>
              <a:rPr lang="en-US" sz="2400" dirty="0">
                <a:solidFill>
                  <a:schemeClr val="bg2">
                    <a:lumMod val="90000"/>
                  </a:schemeClr>
                </a:solidFill>
                <a:latin typeface="Times New Roman" panose="02020603050405020304" pitchFamily="18" charset="0"/>
                <a:cs typeface="Times New Roman" panose="02020603050405020304" pitchFamily="18" charset="0"/>
              </a:rPr>
              <a:t>"Password strength validation is the process of evaluating the strength of a password to ensure it meets certain security criteria. This involves checking the password's length, complexity, and uniqueness to determine its strength.</a:t>
            </a:r>
            <a:endParaRPr lang="en-IN" sz="2400" dirty="0">
              <a:solidFill>
                <a:schemeClr val="bg2">
                  <a:lumMod val="90000"/>
                </a:schemeClr>
              </a:solidFill>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AB5CBFA5-175D-BD0F-9D89-9DF252948A21}"/>
              </a:ext>
            </a:extLst>
          </p:cNvPr>
          <p:cNvSpPr/>
          <p:nvPr/>
        </p:nvSpPr>
        <p:spPr>
          <a:xfrm>
            <a:off x="12734693" y="7649737"/>
            <a:ext cx="1895707" cy="579863"/>
          </a:xfrm>
          <a:prstGeom prst="rect">
            <a:avLst/>
          </a:prstGeom>
          <a:solidFill>
            <a:srgbClr val="2121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685826"/>
            <a:ext cx="5670590" cy="708779"/>
          </a:xfrm>
          <a:prstGeom prst="rect">
            <a:avLst/>
          </a:prstGeom>
          <a:noFill/>
          <a:ln/>
        </p:spPr>
        <p:txBody>
          <a:bodyPr wrap="none" lIns="0" tIns="0" rIns="0" bIns="0" rtlCol="0" anchor="t"/>
          <a:lstStyle/>
          <a:p>
            <a:pPr marL="0" indent="0">
              <a:lnSpc>
                <a:spcPts val="5550"/>
              </a:lnSpc>
              <a:buNone/>
            </a:pPr>
            <a:r>
              <a:rPr lang="en-US" sz="4450" kern="0" spc="-134" dirty="0">
                <a:solidFill>
                  <a:srgbClr val="FFFFFF"/>
                </a:solidFill>
                <a:latin typeface="Times New Roman" panose="02020603050405020304" pitchFamily="18" charset="0"/>
                <a:ea typeface="Roboto Mono Medium" pitchFamily="34" charset="-122"/>
                <a:cs typeface="Times New Roman" panose="02020603050405020304" pitchFamily="18" charset="0"/>
              </a:rPr>
              <a:t>INTERFACE</a:t>
            </a:r>
            <a:endParaRPr lang="en-US" sz="445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EB8CE39A-A11C-3A22-7922-83A60D65E824}"/>
              </a:ext>
            </a:extLst>
          </p:cNvPr>
          <p:cNvSpPr txBox="1"/>
          <p:nvPr/>
        </p:nvSpPr>
        <p:spPr>
          <a:xfrm>
            <a:off x="793790" y="1851102"/>
            <a:ext cx="13033722" cy="4154984"/>
          </a:xfrm>
          <a:prstGeom prst="rect">
            <a:avLst/>
          </a:prstGeom>
          <a:noFill/>
        </p:spPr>
        <p:txBody>
          <a:bodyPr wrap="square" rtlCol="0">
            <a:spAutoFit/>
          </a:bodyPr>
          <a:lstStyle/>
          <a:p>
            <a:pPr algn="just"/>
            <a:r>
              <a:rPr lang="en-US" sz="2400" dirty="0">
                <a:solidFill>
                  <a:schemeClr val="bg1"/>
                </a:solidFill>
                <a:latin typeface="Times New Roman" panose="02020603050405020304" pitchFamily="18" charset="0"/>
                <a:cs typeface="Times New Roman" panose="02020603050405020304" pitchFamily="18" charset="0"/>
              </a:rPr>
              <a:t>how does password strength validation actually work? Well, there are a few different techniques that can be used. One common approach is to use a password strength meter, which checks the password against a set of predefined rules and provides a score based on how strong the password is.</a:t>
            </a:r>
          </a:p>
          <a:p>
            <a:pPr algn="just"/>
            <a:endParaRPr lang="en-US" sz="2400" dirty="0">
              <a:solidFill>
                <a:schemeClr val="bg1"/>
              </a:solidFill>
              <a:latin typeface="Times New Roman" panose="02020603050405020304" pitchFamily="18" charset="0"/>
              <a:cs typeface="Times New Roman" panose="02020603050405020304" pitchFamily="18" charset="0"/>
            </a:endParaRPr>
          </a:p>
          <a:p>
            <a:pPr marL="342900" indent="-342900" algn="just">
              <a:buFontTx/>
              <a:buChar char="-"/>
            </a:pPr>
            <a:r>
              <a:rPr lang="en-US" sz="2400" dirty="0">
                <a:solidFill>
                  <a:schemeClr val="bg1"/>
                </a:solidFill>
                <a:latin typeface="Times New Roman" panose="02020603050405020304" pitchFamily="18" charset="0"/>
                <a:cs typeface="Times New Roman" panose="02020603050405020304" pitchFamily="18" charset="0"/>
              </a:rPr>
              <a:t>The password must be at least 8 characters long.</a:t>
            </a:r>
          </a:p>
          <a:p>
            <a:pPr marL="342900" indent="-342900" algn="just">
              <a:buFontTx/>
              <a:buChar char="-"/>
            </a:pPr>
            <a:r>
              <a:rPr lang="en-US" sz="2400" dirty="0">
                <a:solidFill>
                  <a:schemeClr val="bg1"/>
                </a:solidFill>
                <a:latin typeface="Times New Roman" panose="02020603050405020304" pitchFamily="18" charset="0"/>
                <a:cs typeface="Times New Roman" panose="02020603050405020304" pitchFamily="18" charset="0"/>
              </a:rPr>
              <a:t>The password must contain at least one uppercase letter.</a:t>
            </a:r>
          </a:p>
          <a:p>
            <a:pPr marL="342900" indent="-342900" algn="just">
              <a:buFontTx/>
              <a:buChar char="-"/>
            </a:pPr>
            <a:r>
              <a:rPr lang="en-US" sz="2400" dirty="0">
                <a:solidFill>
                  <a:schemeClr val="bg1"/>
                </a:solidFill>
                <a:latin typeface="Times New Roman" panose="02020603050405020304" pitchFamily="18" charset="0"/>
                <a:cs typeface="Times New Roman" panose="02020603050405020304" pitchFamily="18" charset="0"/>
              </a:rPr>
              <a:t>The password must contain at least one lowercase letter.</a:t>
            </a:r>
          </a:p>
          <a:p>
            <a:pPr marL="342900" indent="-342900" algn="just">
              <a:buFontTx/>
              <a:buChar char="-"/>
            </a:pPr>
            <a:r>
              <a:rPr lang="en-US" sz="2400" dirty="0">
                <a:solidFill>
                  <a:schemeClr val="bg1"/>
                </a:solidFill>
                <a:latin typeface="Times New Roman" panose="02020603050405020304" pitchFamily="18" charset="0"/>
                <a:cs typeface="Times New Roman" panose="02020603050405020304" pitchFamily="18" charset="0"/>
              </a:rPr>
              <a:t>The password must contain at least one number.</a:t>
            </a:r>
          </a:p>
          <a:p>
            <a:pPr marL="342900" indent="-342900" algn="just">
              <a:buFontTx/>
              <a:buChar char="-"/>
            </a:pPr>
            <a:r>
              <a:rPr lang="en-US" sz="2400" dirty="0">
                <a:solidFill>
                  <a:schemeClr val="bg1"/>
                </a:solidFill>
                <a:latin typeface="Times New Roman" panose="02020603050405020304" pitchFamily="18" charset="0"/>
                <a:cs typeface="Times New Roman" panose="02020603050405020304" pitchFamily="18" charset="0"/>
              </a:rPr>
              <a:t>he password must contain at least one special character.</a:t>
            </a:r>
          </a:p>
          <a:p>
            <a:pPr marL="342900" indent="-342900">
              <a:buFontTx/>
              <a:buChar char="-"/>
            </a:pPr>
            <a:endParaRPr lang="en-US" sz="2400" dirty="0">
              <a:solidFill>
                <a:schemeClr val="bg1"/>
              </a:solidFill>
              <a:latin typeface="Times New Roman" panose="02020603050405020304" pitchFamily="18" charset="0"/>
              <a:cs typeface="Times New Roman" panose="02020603050405020304" pitchFamily="18" charset="0"/>
            </a:endParaRPr>
          </a:p>
          <a:p>
            <a:endParaRPr lang="en-IN" sz="2400" dirty="0">
              <a:solidFill>
                <a:schemeClr val="bg1"/>
              </a:solidFill>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7B7158BF-D705-8B20-BF35-EB487559D337}"/>
              </a:ext>
            </a:extLst>
          </p:cNvPr>
          <p:cNvPicPr>
            <a:picLocks noChangeAspect="1"/>
          </p:cNvPicPr>
          <p:nvPr/>
        </p:nvPicPr>
        <p:blipFill>
          <a:blip r:embed="rId3"/>
          <a:stretch>
            <a:fillRect/>
          </a:stretch>
        </p:blipFill>
        <p:spPr>
          <a:xfrm>
            <a:off x="9286913" y="4573715"/>
            <a:ext cx="4549697" cy="23383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extBox 11">
            <a:extLst>
              <a:ext uri="{FF2B5EF4-FFF2-40B4-BE49-F238E27FC236}">
                <a16:creationId xmlns:a16="http://schemas.microsoft.com/office/drawing/2014/main" id="{E07F721B-7EFE-5397-14D6-AD334CCF9055}"/>
              </a:ext>
            </a:extLst>
          </p:cNvPr>
          <p:cNvSpPr txBox="1"/>
          <p:nvPr/>
        </p:nvSpPr>
        <p:spPr>
          <a:xfrm>
            <a:off x="827243" y="5731727"/>
            <a:ext cx="7982220" cy="1077218"/>
          </a:xfrm>
          <a:prstGeom prst="rect">
            <a:avLst/>
          </a:prstGeom>
          <a:noFill/>
        </p:spPr>
        <p:txBody>
          <a:bodyPr wrap="square" rtlCol="0">
            <a:spAutoFit/>
          </a:bodyPr>
          <a:lstStyle/>
          <a:p>
            <a:pPr algn="just"/>
            <a:r>
              <a:rPr lang="en-US" sz="3200" b="1" dirty="0">
                <a:solidFill>
                  <a:schemeClr val="bg1"/>
                </a:solidFill>
                <a:latin typeface="Times New Roman" panose="02020603050405020304" pitchFamily="18" charset="0"/>
                <a:cs typeface="Times New Roman" panose="02020603050405020304" pitchFamily="18" charset="0"/>
              </a:rPr>
              <a:t>Here's an example of a password strength meter:</a:t>
            </a:r>
            <a:endParaRPr lang="en-IN" sz="3200" b="1" dirty="0">
              <a:solidFill>
                <a:schemeClr val="bg1"/>
              </a:solidFill>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79F767B7-2EC0-2201-4BAA-064492412640}"/>
              </a:ext>
            </a:extLst>
          </p:cNvPr>
          <p:cNvSpPr/>
          <p:nvPr/>
        </p:nvSpPr>
        <p:spPr>
          <a:xfrm>
            <a:off x="12734693" y="7649737"/>
            <a:ext cx="1895707" cy="579863"/>
          </a:xfrm>
          <a:prstGeom prst="rect">
            <a:avLst/>
          </a:prstGeom>
          <a:solidFill>
            <a:srgbClr val="2121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895882" y="621390"/>
            <a:ext cx="3691054" cy="55365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ext 0"/>
          <p:cNvSpPr/>
          <p:nvPr/>
        </p:nvSpPr>
        <p:spPr>
          <a:xfrm>
            <a:off x="738426" y="1086088"/>
            <a:ext cx="5275064" cy="659368"/>
          </a:xfrm>
          <a:prstGeom prst="rect">
            <a:avLst/>
          </a:prstGeom>
          <a:noFill/>
          <a:ln/>
        </p:spPr>
        <p:txBody>
          <a:bodyPr wrap="none" lIns="0" tIns="0" rIns="0" bIns="0" rtlCol="0" anchor="t"/>
          <a:lstStyle/>
          <a:p>
            <a:pPr marL="0" indent="0">
              <a:lnSpc>
                <a:spcPts val="5150"/>
              </a:lnSpc>
              <a:buNone/>
            </a:pPr>
            <a:r>
              <a:rPr lang="en-US" sz="4150" kern="0" spc="-125" dirty="0">
                <a:solidFill>
                  <a:srgbClr val="FFFFFF"/>
                </a:solidFill>
                <a:latin typeface="Times New Roman" panose="02020603050405020304" pitchFamily="18" charset="0"/>
                <a:ea typeface="Roboto Mono Medium" pitchFamily="34" charset="-122"/>
                <a:cs typeface="Times New Roman" panose="02020603050405020304" pitchFamily="18" charset="0"/>
              </a:rPr>
              <a:t>Methodology</a:t>
            </a:r>
            <a:endParaRPr lang="en-US" sz="4150" dirty="0">
              <a:latin typeface="Times New Roman" panose="02020603050405020304" pitchFamily="18" charset="0"/>
              <a:cs typeface="Times New Roman" panose="02020603050405020304" pitchFamily="18" charset="0"/>
            </a:endParaRPr>
          </a:p>
        </p:txBody>
      </p:sp>
      <p:sp>
        <p:nvSpPr>
          <p:cNvPr id="4" name="Shape 1"/>
          <p:cNvSpPr/>
          <p:nvPr/>
        </p:nvSpPr>
        <p:spPr>
          <a:xfrm>
            <a:off x="1043464" y="2061924"/>
            <a:ext cx="22860" cy="5081468"/>
          </a:xfrm>
          <a:prstGeom prst="roundRect">
            <a:avLst>
              <a:gd name="adj" fmla="val 138453"/>
            </a:avLst>
          </a:prstGeom>
          <a:solidFill>
            <a:srgbClr val="595959"/>
          </a:solidFill>
          <a:ln/>
        </p:spPr>
      </p:sp>
      <p:sp>
        <p:nvSpPr>
          <p:cNvPr id="5" name="Shape 2"/>
          <p:cNvSpPr/>
          <p:nvPr/>
        </p:nvSpPr>
        <p:spPr>
          <a:xfrm>
            <a:off x="1269385" y="2525078"/>
            <a:ext cx="738426" cy="22860"/>
          </a:xfrm>
          <a:prstGeom prst="roundRect">
            <a:avLst>
              <a:gd name="adj" fmla="val 138453"/>
            </a:avLst>
          </a:prstGeom>
          <a:solidFill>
            <a:srgbClr val="595959"/>
          </a:solidFill>
          <a:ln/>
        </p:spPr>
      </p:sp>
      <p:sp>
        <p:nvSpPr>
          <p:cNvPr id="6" name="Shape 3"/>
          <p:cNvSpPr/>
          <p:nvPr/>
        </p:nvSpPr>
        <p:spPr>
          <a:xfrm>
            <a:off x="817543" y="2299216"/>
            <a:ext cx="474702" cy="474702"/>
          </a:xfrm>
          <a:prstGeom prst="roundRect">
            <a:avLst>
              <a:gd name="adj" fmla="val 6667"/>
            </a:avLst>
          </a:prstGeom>
          <a:solidFill>
            <a:srgbClr val="404040"/>
          </a:solidFill>
          <a:ln/>
        </p:spPr>
      </p:sp>
      <p:sp>
        <p:nvSpPr>
          <p:cNvPr id="7" name="Text 4"/>
          <p:cNvSpPr/>
          <p:nvPr/>
        </p:nvSpPr>
        <p:spPr>
          <a:xfrm>
            <a:off x="964704" y="2378273"/>
            <a:ext cx="180380" cy="316468"/>
          </a:xfrm>
          <a:prstGeom prst="rect">
            <a:avLst/>
          </a:prstGeom>
          <a:noFill/>
          <a:ln/>
        </p:spPr>
        <p:txBody>
          <a:bodyPr wrap="none" lIns="0" tIns="0" rIns="0" bIns="0" rtlCol="0" anchor="t"/>
          <a:lstStyle/>
          <a:p>
            <a:pPr marL="0" indent="0" algn="ctr">
              <a:lnSpc>
                <a:spcPts val="2450"/>
              </a:lnSpc>
              <a:buNone/>
            </a:pPr>
            <a:r>
              <a:rPr lang="en-US" sz="2450" kern="0" spc="-75" dirty="0">
                <a:solidFill>
                  <a:srgbClr val="E5E0DF"/>
                </a:solidFill>
                <a:latin typeface="Times New Roman" panose="02020603050405020304" pitchFamily="18" charset="0"/>
                <a:ea typeface="Roboto Mono Medium" pitchFamily="34" charset="-122"/>
                <a:cs typeface="Times New Roman" panose="02020603050405020304" pitchFamily="18" charset="0"/>
              </a:rPr>
              <a:t>1</a:t>
            </a:r>
            <a:endParaRPr lang="en-US" sz="2450" dirty="0">
              <a:latin typeface="Times New Roman" panose="02020603050405020304" pitchFamily="18" charset="0"/>
              <a:cs typeface="Times New Roman" panose="02020603050405020304" pitchFamily="18" charset="0"/>
            </a:endParaRPr>
          </a:p>
        </p:txBody>
      </p:sp>
      <p:sp>
        <p:nvSpPr>
          <p:cNvPr id="8" name="Text 5"/>
          <p:cNvSpPr/>
          <p:nvPr/>
        </p:nvSpPr>
        <p:spPr>
          <a:xfrm>
            <a:off x="2215396" y="2272903"/>
            <a:ext cx="2637473" cy="329565"/>
          </a:xfrm>
          <a:prstGeom prst="rect">
            <a:avLst/>
          </a:prstGeom>
          <a:noFill/>
          <a:ln/>
        </p:spPr>
        <p:txBody>
          <a:bodyPr wrap="none" lIns="0" tIns="0" rIns="0" bIns="0" rtlCol="0" anchor="t"/>
          <a:lstStyle/>
          <a:p>
            <a:pPr marL="0" indent="0" algn="l">
              <a:lnSpc>
                <a:spcPts val="2550"/>
              </a:lnSpc>
              <a:buNone/>
            </a:pPr>
            <a:r>
              <a:rPr lang="en-US" sz="2050" kern="0" spc="-62" dirty="0">
                <a:solidFill>
                  <a:srgbClr val="E5E0DF"/>
                </a:solidFill>
                <a:latin typeface="Times New Roman" panose="02020603050405020304" pitchFamily="18" charset="0"/>
                <a:ea typeface="Roboto Mono Medium" pitchFamily="34" charset="-122"/>
                <a:cs typeface="Times New Roman" panose="02020603050405020304" pitchFamily="18" charset="0"/>
              </a:rPr>
              <a:t>Generate</a:t>
            </a:r>
            <a:endParaRPr lang="en-US" sz="2050" dirty="0">
              <a:latin typeface="Times New Roman" panose="02020603050405020304" pitchFamily="18" charset="0"/>
              <a:cs typeface="Times New Roman" panose="02020603050405020304" pitchFamily="18" charset="0"/>
            </a:endParaRPr>
          </a:p>
        </p:txBody>
      </p:sp>
      <p:sp>
        <p:nvSpPr>
          <p:cNvPr id="9" name="Text 6"/>
          <p:cNvSpPr/>
          <p:nvPr/>
        </p:nvSpPr>
        <p:spPr>
          <a:xfrm>
            <a:off x="2215396" y="2729032"/>
            <a:ext cx="6190178" cy="675084"/>
          </a:xfrm>
          <a:prstGeom prst="rect">
            <a:avLst/>
          </a:prstGeom>
          <a:noFill/>
          <a:ln/>
        </p:spPr>
        <p:txBody>
          <a:bodyPr wrap="square" lIns="0" tIns="0" rIns="0" bIns="0" rtlCol="0" anchor="t"/>
          <a:lstStyle/>
          <a:p>
            <a:pPr marL="0" indent="0" algn="l">
              <a:lnSpc>
                <a:spcPts val="2650"/>
              </a:lnSpc>
              <a:buNone/>
            </a:pPr>
            <a:r>
              <a:rPr lang="en-US" sz="1650" kern="0" spc="-17" dirty="0">
                <a:solidFill>
                  <a:srgbClr val="E5E0DF"/>
                </a:solidFill>
                <a:latin typeface="Times New Roman" panose="02020603050405020304" pitchFamily="18" charset="0"/>
                <a:ea typeface="Roboto" pitchFamily="34" charset="-122"/>
                <a:cs typeface="Times New Roman" panose="02020603050405020304" pitchFamily="18" charset="0"/>
              </a:rPr>
              <a:t>Password Armor generates strong, unique passwords for all your accounts, eliminating the need for weak or reused passwords.</a:t>
            </a:r>
            <a:endParaRPr lang="en-US" sz="1650" dirty="0">
              <a:latin typeface="Times New Roman" panose="02020603050405020304" pitchFamily="18" charset="0"/>
              <a:cs typeface="Times New Roman" panose="02020603050405020304" pitchFamily="18" charset="0"/>
            </a:endParaRPr>
          </a:p>
        </p:txBody>
      </p:sp>
      <p:sp>
        <p:nvSpPr>
          <p:cNvPr id="10" name="Shape 7"/>
          <p:cNvSpPr/>
          <p:nvPr/>
        </p:nvSpPr>
        <p:spPr>
          <a:xfrm>
            <a:off x="1269385" y="4289227"/>
            <a:ext cx="738426" cy="22860"/>
          </a:xfrm>
          <a:prstGeom prst="roundRect">
            <a:avLst>
              <a:gd name="adj" fmla="val 138453"/>
            </a:avLst>
          </a:prstGeom>
          <a:solidFill>
            <a:srgbClr val="595959"/>
          </a:solidFill>
          <a:ln/>
        </p:spPr>
      </p:sp>
      <p:sp>
        <p:nvSpPr>
          <p:cNvPr id="11" name="Shape 8"/>
          <p:cNvSpPr/>
          <p:nvPr/>
        </p:nvSpPr>
        <p:spPr>
          <a:xfrm>
            <a:off x="817543" y="4063365"/>
            <a:ext cx="474702" cy="474702"/>
          </a:xfrm>
          <a:prstGeom prst="roundRect">
            <a:avLst>
              <a:gd name="adj" fmla="val 6667"/>
            </a:avLst>
          </a:prstGeom>
          <a:solidFill>
            <a:srgbClr val="404040"/>
          </a:solidFill>
          <a:ln/>
        </p:spPr>
      </p:sp>
      <p:sp>
        <p:nvSpPr>
          <p:cNvPr id="12" name="Text 9"/>
          <p:cNvSpPr/>
          <p:nvPr/>
        </p:nvSpPr>
        <p:spPr>
          <a:xfrm>
            <a:off x="964704" y="4142423"/>
            <a:ext cx="180380" cy="316468"/>
          </a:xfrm>
          <a:prstGeom prst="rect">
            <a:avLst/>
          </a:prstGeom>
          <a:noFill/>
          <a:ln/>
        </p:spPr>
        <p:txBody>
          <a:bodyPr wrap="none" lIns="0" tIns="0" rIns="0" bIns="0" rtlCol="0" anchor="t"/>
          <a:lstStyle/>
          <a:p>
            <a:pPr marL="0" indent="0" algn="ctr">
              <a:lnSpc>
                <a:spcPts val="2450"/>
              </a:lnSpc>
              <a:buNone/>
            </a:pPr>
            <a:r>
              <a:rPr lang="en-US" sz="2450" kern="0" spc="-75" dirty="0">
                <a:solidFill>
                  <a:srgbClr val="E5E0DF"/>
                </a:solidFill>
                <a:latin typeface="Times New Roman" panose="02020603050405020304" pitchFamily="18" charset="0"/>
                <a:ea typeface="Roboto Mono Medium" pitchFamily="34" charset="-122"/>
                <a:cs typeface="Times New Roman" panose="02020603050405020304" pitchFamily="18" charset="0"/>
              </a:rPr>
              <a:t>2</a:t>
            </a:r>
            <a:endParaRPr lang="en-US" sz="2450" dirty="0">
              <a:latin typeface="Times New Roman" panose="02020603050405020304" pitchFamily="18" charset="0"/>
              <a:cs typeface="Times New Roman" panose="02020603050405020304" pitchFamily="18" charset="0"/>
            </a:endParaRPr>
          </a:p>
        </p:txBody>
      </p:sp>
      <p:sp>
        <p:nvSpPr>
          <p:cNvPr id="13" name="Text 10"/>
          <p:cNvSpPr/>
          <p:nvPr/>
        </p:nvSpPr>
        <p:spPr>
          <a:xfrm>
            <a:off x="2215396" y="4037052"/>
            <a:ext cx="2637473" cy="329565"/>
          </a:xfrm>
          <a:prstGeom prst="rect">
            <a:avLst/>
          </a:prstGeom>
          <a:noFill/>
          <a:ln/>
        </p:spPr>
        <p:txBody>
          <a:bodyPr wrap="none" lIns="0" tIns="0" rIns="0" bIns="0" rtlCol="0" anchor="t"/>
          <a:lstStyle/>
          <a:p>
            <a:pPr marL="0" indent="0" algn="l">
              <a:lnSpc>
                <a:spcPts val="2550"/>
              </a:lnSpc>
              <a:buNone/>
            </a:pPr>
            <a:r>
              <a:rPr lang="en-US" sz="2050" kern="0" spc="-62" dirty="0">
                <a:solidFill>
                  <a:srgbClr val="E5E0DF"/>
                </a:solidFill>
                <a:latin typeface="Times New Roman" panose="02020603050405020304" pitchFamily="18" charset="0"/>
                <a:ea typeface="Roboto Mono Medium" pitchFamily="34" charset="-122"/>
                <a:cs typeface="Times New Roman" panose="02020603050405020304" pitchFamily="18" charset="0"/>
              </a:rPr>
              <a:t>Store</a:t>
            </a:r>
            <a:endParaRPr lang="en-US" sz="2050" dirty="0">
              <a:latin typeface="Times New Roman" panose="02020603050405020304" pitchFamily="18" charset="0"/>
              <a:cs typeface="Times New Roman" panose="02020603050405020304" pitchFamily="18" charset="0"/>
            </a:endParaRPr>
          </a:p>
        </p:txBody>
      </p:sp>
      <p:sp>
        <p:nvSpPr>
          <p:cNvPr id="14" name="Text 11"/>
          <p:cNvSpPr/>
          <p:nvPr/>
        </p:nvSpPr>
        <p:spPr>
          <a:xfrm>
            <a:off x="2215396" y="4493181"/>
            <a:ext cx="6190178" cy="675084"/>
          </a:xfrm>
          <a:prstGeom prst="rect">
            <a:avLst/>
          </a:prstGeom>
          <a:noFill/>
          <a:ln/>
        </p:spPr>
        <p:txBody>
          <a:bodyPr wrap="square" lIns="0" tIns="0" rIns="0" bIns="0" rtlCol="0" anchor="t"/>
          <a:lstStyle/>
          <a:p>
            <a:pPr marL="0" indent="0" algn="l">
              <a:lnSpc>
                <a:spcPts val="2650"/>
              </a:lnSpc>
              <a:buNone/>
            </a:pPr>
            <a:r>
              <a:rPr lang="en-US" sz="1650" kern="0" spc="-17" dirty="0">
                <a:solidFill>
                  <a:srgbClr val="E5E0DF"/>
                </a:solidFill>
                <a:latin typeface="Times New Roman" panose="02020603050405020304" pitchFamily="18" charset="0"/>
                <a:ea typeface="Roboto" pitchFamily="34" charset="-122"/>
                <a:cs typeface="Times New Roman" panose="02020603050405020304" pitchFamily="18" charset="0"/>
              </a:rPr>
              <a:t>Your passwords are encrypted and securely stored in the Password Armor vault, protected by advanced cryptographic techniques.</a:t>
            </a:r>
            <a:endParaRPr lang="en-US" sz="1650" dirty="0">
              <a:latin typeface="Times New Roman" panose="02020603050405020304" pitchFamily="18" charset="0"/>
              <a:cs typeface="Times New Roman" panose="02020603050405020304" pitchFamily="18" charset="0"/>
            </a:endParaRPr>
          </a:p>
        </p:txBody>
      </p:sp>
      <p:sp>
        <p:nvSpPr>
          <p:cNvPr id="15" name="Shape 12"/>
          <p:cNvSpPr/>
          <p:nvPr/>
        </p:nvSpPr>
        <p:spPr>
          <a:xfrm>
            <a:off x="1269385" y="6053376"/>
            <a:ext cx="738426" cy="22860"/>
          </a:xfrm>
          <a:prstGeom prst="roundRect">
            <a:avLst>
              <a:gd name="adj" fmla="val 138453"/>
            </a:avLst>
          </a:prstGeom>
          <a:solidFill>
            <a:srgbClr val="595959"/>
          </a:solidFill>
          <a:ln/>
        </p:spPr>
      </p:sp>
      <p:sp>
        <p:nvSpPr>
          <p:cNvPr id="16" name="Shape 13"/>
          <p:cNvSpPr/>
          <p:nvPr/>
        </p:nvSpPr>
        <p:spPr>
          <a:xfrm>
            <a:off x="817543" y="5827514"/>
            <a:ext cx="474702" cy="474702"/>
          </a:xfrm>
          <a:prstGeom prst="roundRect">
            <a:avLst>
              <a:gd name="adj" fmla="val 6667"/>
            </a:avLst>
          </a:prstGeom>
          <a:solidFill>
            <a:srgbClr val="404040"/>
          </a:solidFill>
          <a:ln/>
        </p:spPr>
      </p:sp>
      <p:sp>
        <p:nvSpPr>
          <p:cNvPr id="17" name="Text 14"/>
          <p:cNvSpPr/>
          <p:nvPr/>
        </p:nvSpPr>
        <p:spPr>
          <a:xfrm>
            <a:off x="964704" y="5906572"/>
            <a:ext cx="180380" cy="316468"/>
          </a:xfrm>
          <a:prstGeom prst="rect">
            <a:avLst/>
          </a:prstGeom>
          <a:noFill/>
          <a:ln/>
        </p:spPr>
        <p:txBody>
          <a:bodyPr wrap="none" lIns="0" tIns="0" rIns="0" bIns="0" rtlCol="0" anchor="t"/>
          <a:lstStyle/>
          <a:p>
            <a:pPr marL="0" indent="0" algn="ctr">
              <a:lnSpc>
                <a:spcPts val="2450"/>
              </a:lnSpc>
              <a:buNone/>
            </a:pPr>
            <a:r>
              <a:rPr lang="en-US" sz="2450" kern="0" spc="-75" dirty="0">
                <a:solidFill>
                  <a:srgbClr val="E5E0DF"/>
                </a:solidFill>
                <a:latin typeface="Times New Roman" panose="02020603050405020304" pitchFamily="18" charset="0"/>
                <a:ea typeface="Roboto Mono Medium" pitchFamily="34" charset="-122"/>
                <a:cs typeface="Times New Roman" panose="02020603050405020304" pitchFamily="18" charset="0"/>
              </a:rPr>
              <a:t>3</a:t>
            </a:r>
            <a:endParaRPr lang="en-US" sz="2450" dirty="0">
              <a:latin typeface="Times New Roman" panose="02020603050405020304" pitchFamily="18" charset="0"/>
              <a:cs typeface="Times New Roman" panose="02020603050405020304" pitchFamily="18" charset="0"/>
            </a:endParaRPr>
          </a:p>
        </p:txBody>
      </p:sp>
      <p:sp>
        <p:nvSpPr>
          <p:cNvPr id="18" name="Text 15"/>
          <p:cNvSpPr/>
          <p:nvPr/>
        </p:nvSpPr>
        <p:spPr>
          <a:xfrm>
            <a:off x="2215396" y="5801201"/>
            <a:ext cx="2637473" cy="329565"/>
          </a:xfrm>
          <a:prstGeom prst="rect">
            <a:avLst/>
          </a:prstGeom>
          <a:noFill/>
          <a:ln/>
        </p:spPr>
        <p:txBody>
          <a:bodyPr wrap="none" lIns="0" tIns="0" rIns="0" bIns="0" rtlCol="0" anchor="t"/>
          <a:lstStyle/>
          <a:p>
            <a:pPr marL="0" indent="0" algn="l">
              <a:lnSpc>
                <a:spcPts val="2550"/>
              </a:lnSpc>
              <a:buNone/>
            </a:pPr>
            <a:r>
              <a:rPr lang="en-US" sz="2050" kern="0" spc="-62" dirty="0">
                <a:solidFill>
                  <a:srgbClr val="E5E0DF"/>
                </a:solidFill>
                <a:latin typeface="Times New Roman" panose="02020603050405020304" pitchFamily="18" charset="0"/>
                <a:ea typeface="Roboto Mono Medium" pitchFamily="34" charset="-122"/>
                <a:cs typeface="Times New Roman" panose="02020603050405020304" pitchFamily="18" charset="0"/>
              </a:rPr>
              <a:t>Authenticate</a:t>
            </a:r>
            <a:endParaRPr lang="en-US" sz="2050" dirty="0">
              <a:latin typeface="Times New Roman" panose="02020603050405020304" pitchFamily="18" charset="0"/>
              <a:cs typeface="Times New Roman" panose="02020603050405020304" pitchFamily="18" charset="0"/>
            </a:endParaRPr>
          </a:p>
        </p:txBody>
      </p:sp>
      <p:sp>
        <p:nvSpPr>
          <p:cNvPr id="19" name="Text 16"/>
          <p:cNvSpPr/>
          <p:nvPr/>
        </p:nvSpPr>
        <p:spPr>
          <a:xfrm>
            <a:off x="2215396" y="6257330"/>
            <a:ext cx="6190178" cy="675084"/>
          </a:xfrm>
          <a:prstGeom prst="rect">
            <a:avLst/>
          </a:prstGeom>
          <a:noFill/>
          <a:ln/>
        </p:spPr>
        <p:txBody>
          <a:bodyPr wrap="square" lIns="0" tIns="0" rIns="0" bIns="0" rtlCol="0" anchor="t"/>
          <a:lstStyle/>
          <a:p>
            <a:pPr marL="0" indent="0" algn="l">
              <a:lnSpc>
                <a:spcPts val="2650"/>
              </a:lnSpc>
              <a:buNone/>
            </a:pPr>
            <a:r>
              <a:rPr lang="en-US" sz="1650" kern="0" spc="-17" dirty="0">
                <a:solidFill>
                  <a:srgbClr val="E5E0DF"/>
                </a:solidFill>
                <a:latin typeface="Times New Roman" panose="02020603050405020304" pitchFamily="18" charset="0"/>
                <a:ea typeface="Roboto" pitchFamily="34" charset="-122"/>
                <a:cs typeface="Times New Roman" panose="02020603050405020304" pitchFamily="18" charset="0"/>
              </a:rPr>
              <a:t>Access your passwords with biometric authentication, such as fingerprint or facial recognition, for an added layer of security.</a:t>
            </a:r>
            <a:endParaRPr lang="en-US" sz="1650" dirty="0">
              <a:latin typeface="Times New Roman" panose="02020603050405020304" pitchFamily="18" charset="0"/>
              <a:cs typeface="Times New Roman" panose="02020603050405020304" pitchFamily="18" charset="0"/>
            </a:endParaRPr>
          </a:p>
        </p:txBody>
      </p:sp>
      <p:sp>
        <p:nvSpPr>
          <p:cNvPr id="20" name="Rectangle 19">
            <a:extLst>
              <a:ext uri="{FF2B5EF4-FFF2-40B4-BE49-F238E27FC236}">
                <a16:creationId xmlns:a16="http://schemas.microsoft.com/office/drawing/2014/main" id="{D79D949F-4184-B31D-67CC-66926A66CB21}"/>
              </a:ext>
            </a:extLst>
          </p:cNvPr>
          <p:cNvSpPr/>
          <p:nvPr/>
        </p:nvSpPr>
        <p:spPr>
          <a:xfrm>
            <a:off x="12734693" y="7649737"/>
            <a:ext cx="1895707" cy="579863"/>
          </a:xfrm>
          <a:prstGeom prst="rect">
            <a:avLst/>
          </a:prstGeom>
          <a:solidFill>
            <a:srgbClr val="2121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089800" y="534364"/>
            <a:ext cx="3746810" cy="562021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ext 0"/>
          <p:cNvSpPr/>
          <p:nvPr/>
        </p:nvSpPr>
        <p:spPr>
          <a:xfrm>
            <a:off x="793790" y="759381"/>
            <a:ext cx="5670590" cy="708779"/>
          </a:xfrm>
          <a:prstGeom prst="rect">
            <a:avLst/>
          </a:prstGeom>
          <a:noFill/>
          <a:ln/>
        </p:spPr>
        <p:txBody>
          <a:bodyPr wrap="none" lIns="0" tIns="0" rIns="0" bIns="0" rtlCol="0" anchor="t"/>
          <a:lstStyle/>
          <a:p>
            <a:pPr marL="0" indent="0">
              <a:lnSpc>
                <a:spcPts val="5550"/>
              </a:lnSpc>
              <a:buNone/>
            </a:pPr>
            <a:r>
              <a:rPr lang="en-US" sz="4450" kern="0" spc="-134" dirty="0">
                <a:solidFill>
                  <a:srgbClr val="FFFFFF"/>
                </a:solidFill>
                <a:latin typeface="Times New Roman" panose="02020603050405020304" pitchFamily="18" charset="0"/>
                <a:ea typeface="Roboto Mono Medium" pitchFamily="34" charset="-122"/>
                <a:cs typeface="Times New Roman" panose="02020603050405020304" pitchFamily="18" charset="0"/>
              </a:rPr>
              <a:t>Workflow</a:t>
            </a:r>
            <a:endParaRPr lang="en-US" sz="4450"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793790" y="1808321"/>
            <a:ext cx="1134070" cy="1814513"/>
          </a:xfrm>
          <a:prstGeom prst="rect">
            <a:avLst/>
          </a:prstGeom>
        </p:spPr>
      </p:pic>
      <p:sp>
        <p:nvSpPr>
          <p:cNvPr id="5" name="Text 1"/>
          <p:cNvSpPr/>
          <p:nvPr/>
        </p:nvSpPr>
        <p:spPr>
          <a:xfrm>
            <a:off x="2268022" y="2035135"/>
            <a:ext cx="2835235"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E5E0DF"/>
                </a:solidFill>
                <a:latin typeface="Times New Roman" panose="02020603050405020304" pitchFamily="18" charset="0"/>
                <a:ea typeface="Roboto Mono Medium" pitchFamily="34" charset="-122"/>
                <a:cs typeface="Times New Roman" panose="02020603050405020304" pitchFamily="18" charset="0"/>
              </a:rPr>
              <a:t>Add Accounts</a:t>
            </a:r>
            <a:endParaRPr lang="en-US" sz="2200" dirty="0">
              <a:latin typeface="Times New Roman" panose="02020603050405020304" pitchFamily="18" charset="0"/>
              <a:cs typeface="Times New Roman" panose="02020603050405020304" pitchFamily="18" charset="0"/>
            </a:endParaRPr>
          </a:p>
        </p:txBody>
      </p:sp>
      <p:sp>
        <p:nvSpPr>
          <p:cNvPr id="6" name="Text 2"/>
          <p:cNvSpPr/>
          <p:nvPr/>
        </p:nvSpPr>
        <p:spPr>
          <a:xfrm>
            <a:off x="2268022" y="2525554"/>
            <a:ext cx="6082189" cy="725805"/>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Times New Roman" panose="02020603050405020304" pitchFamily="18" charset="0"/>
                <a:ea typeface="Roboto" pitchFamily="34" charset="-122"/>
                <a:cs typeface="Times New Roman" panose="02020603050405020304" pitchFamily="18" charset="0"/>
              </a:rPr>
              <a:t>Easily add new login credentials and personal information to your Password Armor vault.</a:t>
            </a:r>
            <a:endParaRPr lang="en-US" sz="1750" dirty="0">
              <a:latin typeface="Times New Roman" panose="02020603050405020304" pitchFamily="18" charset="0"/>
              <a:cs typeface="Times New Roman" panose="02020603050405020304" pitchFamily="18" charset="0"/>
            </a:endParaRPr>
          </a:p>
        </p:txBody>
      </p:sp>
      <p:pic>
        <p:nvPicPr>
          <p:cNvPr id="7" name="Image 2" descr="preencoded.png"/>
          <p:cNvPicPr>
            <a:picLocks noChangeAspect="1"/>
          </p:cNvPicPr>
          <p:nvPr/>
        </p:nvPicPr>
        <p:blipFill>
          <a:blip r:embed="rId5"/>
          <a:stretch>
            <a:fillRect/>
          </a:stretch>
        </p:blipFill>
        <p:spPr>
          <a:xfrm>
            <a:off x="793790" y="3622834"/>
            <a:ext cx="1134070" cy="1814513"/>
          </a:xfrm>
          <a:prstGeom prst="rect">
            <a:avLst/>
          </a:prstGeom>
        </p:spPr>
      </p:pic>
      <p:sp>
        <p:nvSpPr>
          <p:cNvPr id="8" name="Text 3"/>
          <p:cNvSpPr/>
          <p:nvPr/>
        </p:nvSpPr>
        <p:spPr>
          <a:xfrm>
            <a:off x="2268022" y="3849648"/>
            <a:ext cx="2835235"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E5E0DF"/>
                </a:solidFill>
                <a:latin typeface="Times New Roman" panose="02020603050405020304" pitchFamily="18" charset="0"/>
                <a:ea typeface="Roboto Mono Medium" pitchFamily="34" charset="-122"/>
                <a:cs typeface="Times New Roman" panose="02020603050405020304" pitchFamily="18" charset="0"/>
              </a:rPr>
              <a:t>Autofill Login</a:t>
            </a:r>
            <a:endParaRPr lang="en-US" sz="2200" dirty="0">
              <a:latin typeface="Times New Roman" panose="02020603050405020304" pitchFamily="18" charset="0"/>
              <a:cs typeface="Times New Roman" panose="02020603050405020304" pitchFamily="18" charset="0"/>
            </a:endParaRPr>
          </a:p>
        </p:txBody>
      </p:sp>
      <p:sp>
        <p:nvSpPr>
          <p:cNvPr id="9" name="Text 4"/>
          <p:cNvSpPr/>
          <p:nvPr/>
        </p:nvSpPr>
        <p:spPr>
          <a:xfrm>
            <a:off x="2268022" y="4340066"/>
            <a:ext cx="6082189" cy="725805"/>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Times New Roman" panose="02020603050405020304" pitchFamily="18" charset="0"/>
                <a:ea typeface="Roboto" pitchFamily="34" charset="-122"/>
                <a:cs typeface="Times New Roman" panose="02020603050405020304" pitchFamily="18" charset="0"/>
              </a:rPr>
              <a:t>Password Armor seamlessly autofills your login forms, saving you time and eliminating the risk of manual input errors.</a:t>
            </a:r>
            <a:endParaRPr lang="en-US" sz="1750" dirty="0">
              <a:latin typeface="Times New Roman" panose="02020603050405020304" pitchFamily="18" charset="0"/>
              <a:cs typeface="Times New Roman" panose="02020603050405020304" pitchFamily="18" charset="0"/>
            </a:endParaRPr>
          </a:p>
        </p:txBody>
      </p:sp>
      <p:pic>
        <p:nvPicPr>
          <p:cNvPr id="10" name="Image 3" descr="preencoded.png"/>
          <p:cNvPicPr>
            <a:picLocks noChangeAspect="1"/>
          </p:cNvPicPr>
          <p:nvPr/>
        </p:nvPicPr>
        <p:blipFill>
          <a:blip r:embed="rId6"/>
          <a:stretch>
            <a:fillRect/>
          </a:stretch>
        </p:blipFill>
        <p:spPr>
          <a:xfrm>
            <a:off x="793790" y="5437346"/>
            <a:ext cx="1134070" cy="2032754"/>
          </a:xfrm>
          <a:prstGeom prst="rect">
            <a:avLst/>
          </a:prstGeom>
        </p:spPr>
      </p:pic>
      <p:sp>
        <p:nvSpPr>
          <p:cNvPr id="11" name="Text 5"/>
          <p:cNvSpPr/>
          <p:nvPr/>
        </p:nvSpPr>
        <p:spPr>
          <a:xfrm>
            <a:off x="2268022" y="5664160"/>
            <a:ext cx="2835235"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E5E0DF"/>
                </a:solidFill>
                <a:latin typeface="Times New Roman" panose="02020603050405020304" pitchFamily="18" charset="0"/>
                <a:ea typeface="Roboto Mono Medium" pitchFamily="34" charset="-122"/>
                <a:cs typeface="Times New Roman" panose="02020603050405020304" pitchFamily="18" charset="0"/>
              </a:rPr>
              <a:t>Cross-Device Sync</a:t>
            </a:r>
            <a:endParaRPr lang="en-US" sz="2200" dirty="0">
              <a:latin typeface="Times New Roman" panose="02020603050405020304" pitchFamily="18" charset="0"/>
              <a:cs typeface="Times New Roman" panose="02020603050405020304" pitchFamily="18" charset="0"/>
            </a:endParaRPr>
          </a:p>
        </p:txBody>
      </p:sp>
      <p:sp>
        <p:nvSpPr>
          <p:cNvPr id="12" name="Text 6"/>
          <p:cNvSpPr/>
          <p:nvPr/>
        </p:nvSpPr>
        <p:spPr>
          <a:xfrm>
            <a:off x="2268022" y="6154579"/>
            <a:ext cx="6082189" cy="1088708"/>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Times New Roman" panose="02020603050405020304" pitchFamily="18" charset="0"/>
                <a:ea typeface="Roboto" pitchFamily="34" charset="-122"/>
                <a:cs typeface="Times New Roman" panose="02020603050405020304" pitchFamily="18" charset="0"/>
              </a:rPr>
              <a:t>Your password vault is synchronized across all your devices, ensuring you have access to your credentials wherever you go.</a:t>
            </a:r>
            <a:endParaRPr lang="en-US" sz="1750" dirty="0">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ED35A094-2264-D1BD-D343-E1C2B93A458A}"/>
              </a:ext>
            </a:extLst>
          </p:cNvPr>
          <p:cNvSpPr/>
          <p:nvPr/>
        </p:nvSpPr>
        <p:spPr>
          <a:xfrm>
            <a:off x="12734693" y="7649737"/>
            <a:ext cx="1895707" cy="579863"/>
          </a:xfrm>
          <a:prstGeom prst="rect">
            <a:avLst/>
          </a:prstGeom>
          <a:solidFill>
            <a:srgbClr val="2121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993392" y="632112"/>
            <a:ext cx="3486615" cy="52299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ext 0"/>
          <p:cNvSpPr/>
          <p:nvPr/>
        </p:nvSpPr>
        <p:spPr>
          <a:xfrm>
            <a:off x="793790" y="1098232"/>
            <a:ext cx="5818227" cy="708779"/>
          </a:xfrm>
          <a:prstGeom prst="rect">
            <a:avLst/>
          </a:prstGeom>
          <a:noFill/>
          <a:ln/>
        </p:spPr>
        <p:txBody>
          <a:bodyPr wrap="none" lIns="0" tIns="0" rIns="0" bIns="0" rtlCol="0" anchor="t"/>
          <a:lstStyle/>
          <a:p>
            <a:pPr marL="0" indent="0">
              <a:lnSpc>
                <a:spcPts val="5550"/>
              </a:lnSpc>
              <a:buNone/>
            </a:pPr>
            <a:r>
              <a:rPr lang="en-US" sz="4450" kern="0" spc="-134" dirty="0">
                <a:solidFill>
                  <a:srgbClr val="FFFFFF"/>
                </a:solidFill>
                <a:latin typeface="Times New Roman" panose="02020603050405020304" pitchFamily="18" charset="0"/>
                <a:ea typeface="Roboto Mono Medium" pitchFamily="34" charset="-122"/>
                <a:cs typeface="Times New Roman" panose="02020603050405020304" pitchFamily="18" charset="0"/>
              </a:rPr>
              <a:t>Code Understanding</a:t>
            </a:r>
            <a:endParaRPr lang="en-US" sz="4450" dirty="0">
              <a:latin typeface="Times New Roman" panose="02020603050405020304" pitchFamily="18" charset="0"/>
              <a:cs typeface="Times New Roman" panose="02020603050405020304" pitchFamily="18" charset="0"/>
            </a:endParaRPr>
          </a:p>
        </p:txBody>
      </p:sp>
      <p:sp>
        <p:nvSpPr>
          <p:cNvPr id="4" name="Shape 1"/>
          <p:cNvSpPr/>
          <p:nvPr/>
        </p:nvSpPr>
        <p:spPr>
          <a:xfrm>
            <a:off x="793790" y="2402324"/>
            <a:ext cx="510302" cy="510302"/>
          </a:xfrm>
          <a:prstGeom prst="roundRect">
            <a:avLst>
              <a:gd name="adj" fmla="val 6667"/>
            </a:avLst>
          </a:prstGeom>
          <a:solidFill>
            <a:srgbClr val="404040"/>
          </a:solidFill>
          <a:ln/>
        </p:spPr>
      </p:sp>
      <p:sp>
        <p:nvSpPr>
          <p:cNvPr id="5" name="Text 2"/>
          <p:cNvSpPr/>
          <p:nvPr/>
        </p:nvSpPr>
        <p:spPr>
          <a:xfrm>
            <a:off x="951905" y="2487335"/>
            <a:ext cx="193953" cy="340281"/>
          </a:xfrm>
          <a:prstGeom prst="rect">
            <a:avLst/>
          </a:prstGeom>
          <a:noFill/>
          <a:ln/>
        </p:spPr>
        <p:txBody>
          <a:bodyPr wrap="none" lIns="0" tIns="0" rIns="0" bIns="0" rtlCol="0" anchor="t"/>
          <a:lstStyle/>
          <a:p>
            <a:pPr marL="0" indent="0" algn="ctr">
              <a:lnSpc>
                <a:spcPts val="2650"/>
              </a:lnSpc>
              <a:buNone/>
            </a:pPr>
            <a:r>
              <a:rPr lang="en-US" sz="2650" kern="0" spc="-80" dirty="0">
                <a:solidFill>
                  <a:srgbClr val="E5E0DF"/>
                </a:solidFill>
                <a:latin typeface="Times New Roman" panose="02020603050405020304" pitchFamily="18" charset="0"/>
                <a:ea typeface="Roboto Mono Medium" pitchFamily="34" charset="-122"/>
                <a:cs typeface="Times New Roman" panose="02020603050405020304" pitchFamily="18" charset="0"/>
              </a:rPr>
              <a:t>1</a:t>
            </a:r>
            <a:endParaRPr lang="en-US" sz="2650" dirty="0">
              <a:latin typeface="Times New Roman" panose="02020603050405020304" pitchFamily="18" charset="0"/>
              <a:cs typeface="Times New Roman" panose="02020603050405020304" pitchFamily="18" charset="0"/>
            </a:endParaRPr>
          </a:p>
        </p:txBody>
      </p:sp>
      <p:sp>
        <p:nvSpPr>
          <p:cNvPr id="6" name="Text 3"/>
          <p:cNvSpPr/>
          <p:nvPr/>
        </p:nvSpPr>
        <p:spPr>
          <a:xfrm>
            <a:off x="1530906" y="2402324"/>
            <a:ext cx="2835235" cy="354330"/>
          </a:xfrm>
          <a:prstGeom prst="rect">
            <a:avLst/>
          </a:prstGeom>
          <a:noFill/>
          <a:ln/>
        </p:spPr>
        <p:txBody>
          <a:bodyPr wrap="none" lIns="0" tIns="0" rIns="0" bIns="0" rtlCol="0" anchor="t"/>
          <a:lstStyle/>
          <a:p>
            <a:pPr marL="0" indent="0">
              <a:lnSpc>
                <a:spcPts val="2750"/>
              </a:lnSpc>
              <a:buNone/>
            </a:pPr>
            <a:r>
              <a:rPr lang="en-US" sz="2200" kern="0" spc="-67" dirty="0">
                <a:solidFill>
                  <a:srgbClr val="E5E0DF"/>
                </a:solidFill>
                <a:latin typeface="Times New Roman" panose="02020603050405020304" pitchFamily="18" charset="0"/>
                <a:ea typeface="Roboto Mono Medium" pitchFamily="34" charset="-122"/>
                <a:cs typeface="Times New Roman" panose="02020603050405020304" pitchFamily="18" charset="0"/>
              </a:rPr>
              <a:t>Secure Storage</a:t>
            </a:r>
            <a:endParaRPr lang="en-US" sz="2200" dirty="0">
              <a:latin typeface="Times New Roman" panose="02020603050405020304" pitchFamily="18" charset="0"/>
              <a:cs typeface="Times New Roman" panose="02020603050405020304" pitchFamily="18" charset="0"/>
            </a:endParaRPr>
          </a:p>
        </p:txBody>
      </p:sp>
      <p:sp>
        <p:nvSpPr>
          <p:cNvPr id="7" name="Text 4"/>
          <p:cNvSpPr/>
          <p:nvPr/>
        </p:nvSpPr>
        <p:spPr>
          <a:xfrm>
            <a:off x="1530906" y="2892743"/>
            <a:ext cx="2927747" cy="2177415"/>
          </a:xfrm>
          <a:prstGeom prst="rect">
            <a:avLst/>
          </a:prstGeom>
          <a:noFill/>
          <a:ln/>
        </p:spPr>
        <p:txBody>
          <a:bodyPr wrap="square" lIns="0" tIns="0" rIns="0" bIns="0" rtlCol="0" anchor="t"/>
          <a:lstStyle/>
          <a:p>
            <a:pPr marL="0" indent="0">
              <a:lnSpc>
                <a:spcPts val="2850"/>
              </a:lnSpc>
              <a:buNone/>
            </a:pPr>
            <a:r>
              <a:rPr lang="en-US" sz="1750" kern="0" spc="-18" dirty="0">
                <a:solidFill>
                  <a:srgbClr val="E5E0DF"/>
                </a:solidFill>
                <a:latin typeface="Times New Roman" panose="02020603050405020304" pitchFamily="18" charset="0"/>
                <a:ea typeface="Roboto" pitchFamily="34" charset="-122"/>
                <a:cs typeface="Times New Roman" panose="02020603050405020304" pitchFamily="18" charset="0"/>
              </a:rPr>
              <a:t>Password Armor's codebase utilizes robust encryption algorithms to protect your data, ensuring your passwords remain confidential.</a:t>
            </a:r>
            <a:endParaRPr lang="en-US" sz="1750" dirty="0">
              <a:latin typeface="Times New Roman" panose="02020603050405020304" pitchFamily="18" charset="0"/>
              <a:cs typeface="Times New Roman" panose="02020603050405020304" pitchFamily="18" charset="0"/>
            </a:endParaRPr>
          </a:p>
        </p:txBody>
      </p:sp>
      <p:sp>
        <p:nvSpPr>
          <p:cNvPr id="8" name="Shape 5"/>
          <p:cNvSpPr/>
          <p:nvPr/>
        </p:nvSpPr>
        <p:spPr>
          <a:xfrm>
            <a:off x="4685467" y="2402324"/>
            <a:ext cx="510302" cy="510302"/>
          </a:xfrm>
          <a:prstGeom prst="roundRect">
            <a:avLst>
              <a:gd name="adj" fmla="val 6667"/>
            </a:avLst>
          </a:prstGeom>
          <a:solidFill>
            <a:srgbClr val="404040"/>
          </a:solidFill>
          <a:ln/>
        </p:spPr>
      </p:sp>
      <p:sp>
        <p:nvSpPr>
          <p:cNvPr id="9" name="Text 6"/>
          <p:cNvSpPr/>
          <p:nvPr/>
        </p:nvSpPr>
        <p:spPr>
          <a:xfrm>
            <a:off x="4843582" y="2487335"/>
            <a:ext cx="193953" cy="340281"/>
          </a:xfrm>
          <a:prstGeom prst="rect">
            <a:avLst/>
          </a:prstGeom>
          <a:noFill/>
          <a:ln/>
        </p:spPr>
        <p:txBody>
          <a:bodyPr wrap="none" lIns="0" tIns="0" rIns="0" bIns="0" rtlCol="0" anchor="t"/>
          <a:lstStyle/>
          <a:p>
            <a:pPr marL="0" indent="0" algn="ctr">
              <a:lnSpc>
                <a:spcPts val="2650"/>
              </a:lnSpc>
              <a:buNone/>
            </a:pPr>
            <a:r>
              <a:rPr lang="en-US" sz="2650" kern="0" spc="-80" dirty="0">
                <a:solidFill>
                  <a:srgbClr val="E5E0DF"/>
                </a:solidFill>
                <a:latin typeface="Times New Roman" panose="02020603050405020304" pitchFamily="18" charset="0"/>
                <a:ea typeface="Roboto Mono Medium" pitchFamily="34" charset="-122"/>
                <a:cs typeface="Times New Roman" panose="02020603050405020304" pitchFamily="18" charset="0"/>
              </a:rPr>
              <a:t>2</a:t>
            </a:r>
            <a:endParaRPr lang="en-US" sz="2650" dirty="0">
              <a:latin typeface="Times New Roman" panose="02020603050405020304" pitchFamily="18" charset="0"/>
              <a:cs typeface="Times New Roman" panose="02020603050405020304" pitchFamily="18" charset="0"/>
            </a:endParaRPr>
          </a:p>
        </p:txBody>
      </p:sp>
      <p:sp>
        <p:nvSpPr>
          <p:cNvPr id="10" name="Text 7"/>
          <p:cNvSpPr/>
          <p:nvPr/>
        </p:nvSpPr>
        <p:spPr>
          <a:xfrm>
            <a:off x="5422583" y="2402324"/>
            <a:ext cx="2927747" cy="708660"/>
          </a:xfrm>
          <a:prstGeom prst="rect">
            <a:avLst/>
          </a:prstGeom>
          <a:noFill/>
          <a:ln/>
        </p:spPr>
        <p:txBody>
          <a:bodyPr wrap="square" lIns="0" tIns="0" rIns="0" bIns="0" rtlCol="0" anchor="t"/>
          <a:lstStyle/>
          <a:p>
            <a:pPr marL="0" indent="0">
              <a:lnSpc>
                <a:spcPts val="2750"/>
              </a:lnSpc>
              <a:buNone/>
            </a:pPr>
            <a:r>
              <a:rPr lang="en-US" sz="2200" kern="0" spc="-67" dirty="0">
                <a:solidFill>
                  <a:srgbClr val="E5E0DF"/>
                </a:solidFill>
                <a:latin typeface="Times New Roman" panose="02020603050405020304" pitchFamily="18" charset="0"/>
                <a:ea typeface="Roboto Mono Medium" pitchFamily="34" charset="-122"/>
                <a:cs typeface="Times New Roman" panose="02020603050405020304" pitchFamily="18" charset="0"/>
              </a:rPr>
              <a:t>Seamless Integration</a:t>
            </a:r>
            <a:endParaRPr lang="en-US" sz="2200" dirty="0">
              <a:latin typeface="Times New Roman" panose="02020603050405020304" pitchFamily="18" charset="0"/>
              <a:cs typeface="Times New Roman" panose="02020603050405020304" pitchFamily="18" charset="0"/>
            </a:endParaRPr>
          </a:p>
        </p:txBody>
      </p:sp>
      <p:sp>
        <p:nvSpPr>
          <p:cNvPr id="11" name="Text 8"/>
          <p:cNvSpPr/>
          <p:nvPr/>
        </p:nvSpPr>
        <p:spPr>
          <a:xfrm>
            <a:off x="5422583" y="3247073"/>
            <a:ext cx="2927747" cy="1814513"/>
          </a:xfrm>
          <a:prstGeom prst="rect">
            <a:avLst/>
          </a:prstGeom>
          <a:noFill/>
          <a:ln/>
        </p:spPr>
        <p:txBody>
          <a:bodyPr wrap="square" lIns="0" tIns="0" rIns="0" bIns="0" rtlCol="0" anchor="t"/>
          <a:lstStyle/>
          <a:p>
            <a:pPr marL="0" indent="0">
              <a:lnSpc>
                <a:spcPts val="2850"/>
              </a:lnSpc>
              <a:buNone/>
            </a:pPr>
            <a:r>
              <a:rPr lang="en-US" sz="1750" kern="0" spc="-18" dirty="0">
                <a:solidFill>
                  <a:srgbClr val="E5E0DF"/>
                </a:solidFill>
                <a:latin typeface="Times New Roman" panose="02020603050405020304" pitchFamily="18" charset="0"/>
                <a:ea typeface="Roboto" pitchFamily="34" charset="-122"/>
                <a:cs typeface="Times New Roman" panose="02020603050405020304" pitchFamily="18" charset="0"/>
              </a:rPr>
              <a:t>The application seamlessly integrates with your device's operating system and popular web browsers for a seamless user experience.0</a:t>
            </a:r>
            <a:endParaRPr lang="en-US" sz="1750" dirty="0">
              <a:latin typeface="Times New Roman" panose="02020603050405020304" pitchFamily="18" charset="0"/>
              <a:cs typeface="Times New Roman" panose="02020603050405020304" pitchFamily="18" charset="0"/>
            </a:endParaRPr>
          </a:p>
        </p:txBody>
      </p:sp>
      <p:sp>
        <p:nvSpPr>
          <p:cNvPr id="12" name="Shape 9"/>
          <p:cNvSpPr/>
          <p:nvPr/>
        </p:nvSpPr>
        <p:spPr>
          <a:xfrm>
            <a:off x="793790" y="5552123"/>
            <a:ext cx="510302" cy="510302"/>
          </a:xfrm>
          <a:prstGeom prst="roundRect">
            <a:avLst>
              <a:gd name="adj" fmla="val 6667"/>
            </a:avLst>
          </a:prstGeom>
          <a:solidFill>
            <a:srgbClr val="404040"/>
          </a:solidFill>
          <a:ln/>
        </p:spPr>
      </p:sp>
      <p:sp>
        <p:nvSpPr>
          <p:cNvPr id="13" name="Text 10"/>
          <p:cNvSpPr/>
          <p:nvPr/>
        </p:nvSpPr>
        <p:spPr>
          <a:xfrm>
            <a:off x="951905" y="5637133"/>
            <a:ext cx="193953" cy="340281"/>
          </a:xfrm>
          <a:prstGeom prst="rect">
            <a:avLst/>
          </a:prstGeom>
          <a:noFill/>
          <a:ln/>
        </p:spPr>
        <p:txBody>
          <a:bodyPr wrap="none" lIns="0" tIns="0" rIns="0" bIns="0" rtlCol="0" anchor="t"/>
          <a:lstStyle/>
          <a:p>
            <a:pPr marL="0" indent="0" algn="ctr">
              <a:lnSpc>
                <a:spcPts val="2650"/>
              </a:lnSpc>
              <a:buNone/>
            </a:pPr>
            <a:r>
              <a:rPr lang="en-US" sz="2650" kern="0" spc="-80" dirty="0">
                <a:solidFill>
                  <a:srgbClr val="E5E0DF"/>
                </a:solidFill>
                <a:latin typeface="Times New Roman" panose="02020603050405020304" pitchFamily="18" charset="0"/>
                <a:ea typeface="Roboto Mono Medium" pitchFamily="34" charset="-122"/>
                <a:cs typeface="Times New Roman" panose="02020603050405020304" pitchFamily="18" charset="0"/>
              </a:rPr>
              <a:t>3</a:t>
            </a:r>
            <a:endParaRPr lang="en-US" sz="2650" dirty="0">
              <a:latin typeface="Times New Roman" panose="02020603050405020304" pitchFamily="18" charset="0"/>
              <a:cs typeface="Times New Roman" panose="02020603050405020304" pitchFamily="18" charset="0"/>
            </a:endParaRPr>
          </a:p>
        </p:txBody>
      </p:sp>
      <p:sp>
        <p:nvSpPr>
          <p:cNvPr id="14" name="Text 11"/>
          <p:cNvSpPr/>
          <p:nvPr/>
        </p:nvSpPr>
        <p:spPr>
          <a:xfrm>
            <a:off x="1530906" y="5552123"/>
            <a:ext cx="3069431" cy="354330"/>
          </a:xfrm>
          <a:prstGeom prst="rect">
            <a:avLst/>
          </a:prstGeom>
          <a:noFill/>
          <a:ln/>
        </p:spPr>
        <p:txBody>
          <a:bodyPr wrap="none" lIns="0" tIns="0" rIns="0" bIns="0" rtlCol="0" anchor="t"/>
          <a:lstStyle/>
          <a:p>
            <a:pPr marL="0" indent="0">
              <a:lnSpc>
                <a:spcPts val="2750"/>
              </a:lnSpc>
              <a:buNone/>
            </a:pPr>
            <a:r>
              <a:rPr lang="en-US" sz="2200" kern="0" spc="-67" dirty="0">
                <a:solidFill>
                  <a:srgbClr val="E5E0DF"/>
                </a:solidFill>
                <a:latin typeface="Times New Roman" panose="02020603050405020304" pitchFamily="18" charset="0"/>
                <a:ea typeface="Roboto Mono Medium" pitchFamily="34" charset="-122"/>
                <a:cs typeface="Times New Roman" panose="02020603050405020304" pitchFamily="18" charset="0"/>
              </a:rPr>
              <a:t>Automated Workflows</a:t>
            </a:r>
            <a:endParaRPr lang="en-US" sz="2200" dirty="0">
              <a:latin typeface="Times New Roman" panose="02020603050405020304" pitchFamily="18" charset="0"/>
              <a:cs typeface="Times New Roman" panose="02020603050405020304" pitchFamily="18" charset="0"/>
            </a:endParaRPr>
          </a:p>
        </p:txBody>
      </p:sp>
      <p:sp>
        <p:nvSpPr>
          <p:cNvPr id="15" name="Text 12"/>
          <p:cNvSpPr/>
          <p:nvPr/>
        </p:nvSpPr>
        <p:spPr>
          <a:xfrm>
            <a:off x="1530906" y="6042541"/>
            <a:ext cx="6819305" cy="1088708"/>
          </a:xfrm>
          <a:prstGeom prst="rect">
            <a:avLst/>
          </a:prstGeom>
          <a:noFill/>
          <a:ln/>
        </p:spPr>
        <p:txBody>
          <a:bodyPr wrap="square" lIns="0" tIns="0" rIns="0" bIns="0" rtlCol="0" anchor="t"/>
          <a:lstStyle/>
          <a:p>
            <a:pPr marL="0" indent="0">
              <a:lnSpc>
                <a:spcPts val="2850"/>
              </a:lnSpc>
              <a:buNone/>
            </a:pPr>
            <a:r>
              <a:rPr lang="en-US" sz="1750" kern="0" spc="-18" dirty="0">
                <a:solidFill>
                  <a:srgbClr val="E5E0DF"/>
                </a:solidFill>
                <a:latin typeface="Times New Roman" panose="02020603050405020304" pitchFamily="18" charset="0"/>
                <a:ea typeface="Roboto" pitchFamily="34" charset="-122"/>
                <a:cs typeface="Times New Roman" panose="02020603050405020304" pitchFamily="18" charset="0"/>
              </a:rPr>
              <a:t>Password Armor's code streamlines password management tasks, such as generation, autofill, and synchronization, saving you time and effort.</a:t>
            </a:r>
            <a:endParaRPr lang="en-US" sz="1750" dirty="0">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8A5DB0C7-545B-B8EF-A30C-F7516E0E40E3}"/>
              </a:ext>
            </a:extLst>
          </p:cNvPr>
          <p:cNvSpPr/>
          <p:nvPr/>
        </p:nvSpPr>
        <p:spPr>
          <a:xfrm>
            <a:off x="12734693" y="7649737"/>
            <a:ext cx="1895707" cy="579863"/>
          </a:xfrm>
          <a:prstGeom prst="rect">
            <a:avLst/>
          </a:prstGeom>
          <a:solidFill>
            <a:srgbClr val="2121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9ABBF60-498E-6770-53F8-4106FB16B43E}"/>
              </a:ext>
            </a:extLst>
          </p:cNvPr>
          <p:cNvSpPr/>
          <p:nvPr/>
        </p:nvSpPr>
        <p:spPr>
          <a:xfrm>
            <a:off x="12734693" y="7649737"/>
            <a:ext cx="1895707" cy="579863"/>
          </a:xfrm>
          <a:prstGeom prst="rect">
            <a:avLst/>
          </a:prstGeom>
          <a:solidFill>
            <a:srgbClr val="21212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C4764CED-71B2-F525-B6CC-AA952BCE6F64}"/>
              </a:ext>
            </a:extLst>
          </p:cNvPr>
          <p:cNvPicPr>
            <a:picLocks noChangeAspect="1"/>
          </p:cNvPicPr>
          <p:nvPr/>
        </p:nvPicPr>
        <p:blipFill>
          <a:blip r:embed="rId2"/>
          <a:stretch>
            <a:fillRect/>
          </a:stretch>
        </p:blipFill>
        <p:spPr>
          <a:xfrm>
            <a:off x="7973124" y="133814"/>
            <a:ext cx="6465630" cy="7961971"/>
          </a:xfrm>
          <a:prstGeom prst="rect">
            <a:avLst/>
          </a:prstGeom>
        </p:spPr>
      </p:pic>
      <p:pic>
        <p:nvPicPr>
          <p:cNvPr id="6" name="Picture 5">
            <a:extLst>
              <a:ext uri="{FF2B5EF4-FFF2-40B4-BE49-F238E27FC236}">
                <a16:creationId xmlns:a16="http://schemas.microsoft.com/office/drawing/2014/main" id="{08B4325E-9FA0-34A5-B237-58FB4F274C14}"/>
              </a:ext>
            </a:extLst>
          </p:cNvPr>
          <p:cNvPicPr>
            <a:picLocks noChangeAspect="1"/>
          </p:cNvPicPr>
          <p:nvPr/>
        </p:nvPicPr>
        <p:blipFill>
          <a:blip r:embed="rId3"/>
          <a:stretch>
            <a:fillRect/>
          </a:stretch>
        </p:blipFill>
        <p:spPr>
          <a:xfrm>
            <a:off x="802887" y="462774"/>
            <a:ext cx="5854391" cy="58543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8" name="Rectangle 1">
            <a:extLst>
              <a:ext uri="{FF2B5EF4-FFF2-40B4-BE49-F238E27FC236}">
                <a16:creationId xmlns:a16="http://schemas.microsoft.com/office/drawing/2014/main" id="{AECACA32-F47A-E581-32EC-70F89C1E167C}"/>
              </a:ext>
            </a:extLst>
          </p:cNvPr>
          <p:cNvSpPr>
            <a:spLocks noChangeArrowheads="1"/>
          </p:cNvSpPr>
          <p:nvPr/>
        </p:nvSpPr>
        <p:spPr bwMode="auto">
          <a:xfrm>
            <a:off x="802887" y="6708562"/>
            <a:ext cx="5854391" cy="12311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bg2"/>
                </a:solidFill>
                <a:effectLst/>
                <a:latin typeface="Times New Roman" panose="02020603050405020304" pitchFamily="18" charset="0"/>
                <a:cs typeface="Times New Roman" panose="02020603050405020304" pitchFamily="18" charset="0"/>
              </a:rPr>
              <a:t>Here's a visual representation of your password strength checker program. It highlights the criteria for a strong password, such as length, uppercase and lowercase letters, digits, and special characters, along with C code context. Let me know if you'd like further adjustments!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040997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1270</TotalTime>
  <Words>578</Words>
  <Application>Microsoft Office PowerPoint</Application>
  <PresentationFormat>Custom</PresentationFormat>
  <Paragraphs>87</Paragraphs>
  <Slides>10</Slides>
  <Notes>7</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Shamith S</cp:lastModifiedBy>
  <cp:revision>6</cp:revision>
  <dcterms:created xsi:type="dcterms:W3CDTF">2024-11-25T05:21:39Z</dcterms:created>
  <dcterms:modified xsi:type="dcterms:W3CDTF">2024-12-08T09:28:27Z</dcterms:modified>
</cp:coreProperties>
</file>